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58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311" r:id="rId14"/>
    <p:sldId id="312" r:id="rId15"/>
    <p:sldId id="314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BFF6-A9F7-43AD-ABE7-655CB1827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96201-742A-4B3E-87E4-E3971382D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727D8-1C6D-4B03-89A5-BD69B917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8826-2948-42EB-8255-6DB7DDCADB3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12668-A299-47D0-831F-9145DDC2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30DD0-26A5-4C37-86EB-754041C2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D107-3D7E-443C-9086-41F652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2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ACC7-A4CC-4D52-91F3-EB847AD0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3192A-5691-4637-9EA0-9013221F4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085BA-23AD-4545-99B4-0C32ADF3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8826-2948-42EB-8255-6DB7DDCADB3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8B1C6-1F54-4C1F-BCEB-6DDFD3D2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66DD4-0235-4D15-9163-E80D7BDE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D107-3D7E-443C-9086-41F652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7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F2F5D5-B12E-42DE-A7A3-430DF5B1E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B25B68-5053-45F5-BDC1-1374A97A8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González-Rivera: Forecasting for Economics and Business, Copyright © 2013 Pearson Education, Inc.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CD8B86-5616-4779-9C85-14CAB6AE8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C055-FA1F-4854-AE5E-2E3FF88AC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1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64A10-FF70-4069-B261-2815582A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CA81D-A251-447A-A741-2C1312FE0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6433B-57F7-4B39-9CFC-F5D5F5D73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48826-2948-42EB-8255-6DB7DDCADB3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8FBE0-56E4-4605-9AD6-05F1B1D00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0425-3FC3-480A-839C-A85B7798D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BD107-3D7E-443C-9086-41F652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3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EEDC-4C27-49BC-A65E-7F0EA7093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9255"/>
            <a:ext cx="9144000" cy="1410707"/>
          </a:xfrm>
        </p:spPr>
        <p:txBody>
          <a:bodyPr/>
          <a:lstStyle/>
          <a:p>
            <a:r>
              <a:rPr lang="en-GB" dirty="0"/>
              <a:t>9. Unit Roots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5E6E7-9E90-41AA-B2CD-FF6C2F119FDC}"/>
              </a:ext>
            </a:extLst>
          </p:cNvPr>
          <p:cNvSpPr txBox="1"/>
          <p:nvPr/>
        </p:nvSpPr>
        <p:spPr>
          <a:xfrm>
            <a:off x="1524000" y="742278"/>
            <a:ext cx="294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ECFI 2019-20 </a:t>
            </a:r>
          </a:p>
          <a:p>
            <a:r>
              <a:rPr lang="en-GB" dirty="0"/>
              <a:t>Class 25 March – April 1 2020</a:t>
            </a:r>
          </a:p>
        </p:txBody>
      </p:sp>
    </p:spTree>
    <p:extLst>
      <p:ext uri="{BB962C8B-B14F-4D97-AF65-F5344CB8AC3E}">
        <p14:creationId xmlns:p14="http://schemas.microsoft.com/office/powerpoint/2010/main" val="219529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B309-C0CF-4D6E-8529-69FCF6BE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26987" cy="490281"/>
          </a:xfrm>
        </p:spPr>
        <p:txBody>
          <a:bodyPr>
            <a:normAutofit/>
          </a:bodyPr>
          <a:lstStyle/>
          <a:p>
            <a:r>
              <a:rPr lang="en-GB" sz="2000" b="1" dirty="0"/>
              <a:t>9.4. Augmented Dickey Fuller (ADF) tests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8772"/>
                <a:ext cx="10439400" cy="268307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2000" dirty="0">
                    <a:latin typeface="+mj-lt"/>
                  </a:rPr>
                  <a:t>Frequently, we deal with a more general model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+mj-lt"/>
                          </a:rPr>
                        </m:ctrlPr>
                      </m:sSubPr>
                      <m:e>
                        <m:r>
                          <a:rPr lang="en-GB" sz="2000" i="1">
                            <a:latin typeface="+mj-lt"/>
                          </a:rPr>
                          <m:t>𝑢</m:t>
                        </m:r>
                      </m:e>
                      <m:sub>
                        <m:r>
                          <a:rPr lang="en-GB" sz="2000" i="1">
                            <a:latin typeface="+mj-lt"/>
                          </a:rPr>
                          <m:t>𝑡</m:t>
                        </m:r>
                        <m:r>
                          <a:rPr lang="en-GB" sz="2000" b="0" i="1" smtClean="0">
                            <a:latin typeface="+mj-lt"/>
                          </a:rPr>
                          <m:t> </m:t>
                        </m:r>
                      </m:sub>
                    </m:sSub>
                    <m:r>
                      <a:rPr lang="en-GB" sz="2000" b="0" i="1" smtClean="0">
                        <a:latin typeface="+mj-lt"/>
                      </a:rPr>
                      <m:t> </m:t>
                    </m:r>
                  </m:oMath>
                </a14:m>
                <a:r>
                  <a:rPr lang="en-GB" sz="2000" dirty="0">
                    <a:latin typeface="+mj-lt"/>
                  </a:rPr>
                  <a:t>is not a white noise: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0" smtClean="0">
                          <a:latin typeface="Cambria Math" panose="02040503050406030204" pitchFamily="18" charset="0"/>
                        </a:rPr>
                        <m:t>𝛁</m:t>
                      </m:r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𝜹</m:t>
                      </m:r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000" b="1" i="0" smtClean="0">
                          <a:latin typeface="Cambria Math" panose="02040503050406030204" pitchFamily="18" charset="0"/>
                        </a:rPr>
                        <m:t>𝛁</m:t>
                      </m:r>
                      <m:sSub>
                        <m:sSubPr>
                          <m:ctrlPr>
                            <a:rPr lang="en-GB" sz="2000" b="1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000" b="1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000" b="1" i="0" smtClean="0">
                          <a:latin typeface="Cambria Math" panose="02040503050406030204" pitchFamily="18" charset="0"/>
                        </a:rPr>
                        <m:t>𝛁</m:t>
                      </m:r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000" b="1">
                          <a:latin typeface="Cambria Math" panose="02040503050406030204" pitchFamily="18" charset="0"/>
                        </a:rPr>
                        <m:t>𝛁</m:t>
                      </m:r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GB" sz="2000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2000" dirty="0">
                    <a:latin typeface="+mj-lt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000" dirty="0">
                    <a:latin typeface="+mj-lt"/>
                  </a:rPr>
                  <a:t> follows an AR(</a:t>
                </a:r>
                <a:r>
                  <a:rPr lang="en-GB" sz="2000" i="1" dirty="0">
                    <a:latin typeface="+mj-lt"/>
                  </a:rPr>
                  <a:t>p</a:t>
                </a:r>
                <a:r>
                  <a:rPr lang="en-GB" sz="2000" dirty="0">
                    <a:latin typeface="+mj-lt"/>
                  </a:rPr>
                  <a:t>) with one unit root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2000" dirty="0">
                    <a:solidFill>
                      <a:schemeClr val="tx1"/>
                    </a:solidFill>
                    <a:latin typeface="+mj-lt"/>
                  </a:rPr>
                  <a:t>Then we test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+mj-lt"/>
                  </a:rPr>
                  <a:t> with the same statistics </a:t>
                </a:r>
                <a:r>
                  <a:rPr lang="en-GB" sz="2000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[Tables G at Wei’s book]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8772"/>
                <a:ext cx="10439400" cy="2683070"/>
              </a:xfrm>
              <a:blipFill>
                <a:blip r:embed="rId2"/>
                <a:stretch>
                  <a:fillRect l="-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301375-786C-4697-8E20-C5FCD2D18BC0}"/>
                  </a:ext>
                </a:extLst>
              </p:cNvPr>
              <p:cNvSpPr/>
              <p:nvPr/>
            </p:nvSpPr>
            <p:spPr>
              <a:xfrm>
                <a:off x="838200" y="3631842"/>
                <a:ext cx="10363200" cy="1359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dirty="0">
                    <a:latin typeface="+mj-lt"/>
                  </a:rPr>
                  <a:t>The rational: if the series is characterised by a unit root process then the lagged level of the series,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>
                    <a:latin typeface="+mj-lt"/>
                  </a:rPr>
                  <a:t> will provide no relevant information in predicting the change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>
                            <a:latin typeface="Cambria Math" panose="02040503050406030204" pitchFamily="18" charset="0"/>
                          </a:rPr>
                          <m:t>𝛁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GB" dirty="0">
                    <a:latin typeface="+mj-lt"/>
                  </a:rPr>
                  <a:t> in besides the one obtained in the lagged changes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</a:rPr>
                      <m:t>𝛁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GB" b="1"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en-GB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dirty="0">
                    <a:latin typeface="+mj-lt"/>
                  </a:rPr>
                  <a:t> and so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dirty="0">
                    <a:latin typeface="+mj-lt"/>
                  </a:rPr>
                  <a:t> and we don’t reject the null.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301375-786C-4697-8E20-C5FCD2D18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31842"/>
                <a:ext cx="10363200" cy="1359539"/>
              </a:xfrm>
              <a:prstGeom prst="rect">
                <a:avLst/>
              </a:prstGeom>
              <a:blipFill>
                <a:blip r:embed="rId3"/>
                <a:stretch>
                  <a:fillRect l="-529" b="-2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56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B309-C0CF-4D6E-8529-69FCF6BE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26987" cy="490281"/>
          </a:xfrm>
        </p:spPr>
        <p:txBody>
          <a:bodyPr>
            <a:normAutofit/>
          </a:bodyPr>
          <a:lstStyle/>
          <a:p>
            <a:r>
              <a:rPr lang="en-GB" sz="2000" b="1" dirty="0"/>
              <a:t>Stochastic trends (UR) vs deterministic trends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8772"/>
                <a:ext cx="9179103" cy="452735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2000" dirty="0">
                    <a:latin typeface="+mj-lt"/>
                  </a:rPr>
                  <a:t>Recall from 4.1.2,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GB" sz="2000" dirty="0">
                    <a:latin typeface="+mj-lt"/>
                  </a:rPr>
                  <a:t> is stationary and invertible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2000" dirty="0">
                    <a:latin typeface="+mj-lt"/>
                  </a:rPr>
                  <a:t>Stochastic trend process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bSup>
                  </m:oMath>
                </a14:m>
                <a:r>
                  <a:rPr lang="en-GB" sz="2000" dirty="0">
                    <a:latin typeface="+mj-lt"/>
                  </a:rPr>
                  <a:t>:	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𝛁</m:t>
                    </m:r>
                    <m:sSubSup>
                      <m:sSub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bSup>
                    <m:r>
                      <a:rPr lang="en-GB" sz="20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GB" sz="2000" b="1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2000" dirty="0">
                    <a:latin typeface="+mj-lt"/>
                  </a:rPr>
                  <a:t>Deterministic trend process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𝑫</m:t>
                        </m:r>
                      </m:sup>
                    </m:sSubSup>
                  </m:oMath>
                </a14:m>
                <a:r>
                  <a:rPr lang="en-GB" sz="2000" dirty="0">
                    <a:latin typeface="+mj-lt"/>
                  </a:rPr>
                  <a:t>: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p>
                    </m:sSubSup>
                    <m:r>
                      <a:rPr lang="en-GB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GB" sz="2000" b="1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2000" dirty="0">
                    <a:latin typeface="+mj-lt"/>
                  </a:rPr>
                  <a:t>Differencing makes both processes stationary: </a:t>
                </a:r>
                <a14:m>
                  <m:oMath xmlns:m="http://schemas.openxmlformats.org/officeDocument/2006/math">
                    <m:r>
                      <a:rPr lang="en-GB" sz="2000" b="1">
                        <a:latin typeface="Cambria Math" panose="02040503050406030204" pitchFamily="18" charset="0"/>
                      </a:rPr>
                      <m:t>𝛁</m:t>
                    </m:r>
                    <m:sSubSup>
                      <m:sSubSup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bSup>
                    <m:r>
                      <a:rPr lang="en-GB" sz="20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GB" sz="2000" dirty="0">
                    <a:latin typeface="+mj-lt"/>
                  </a:rPr>
                  <a:t>,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0" smtClean="0">
                            <a:latin typeface="Cambria Math" panose="02040503050406030204" pitchFamily="18" charset="0"/>
                          </a:rPr>
                          <m:t>𝛁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𝑫</m:t>
                        </m:r>
                      </m:sup>
                    </m:sSubSup>
                    <m:r>
                      <a:rPr lang="en-GB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GB" sz="2000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2000" dirty="0">
                    <a:latin typeface="+mj-lt"/>
                  </a:rPr>
                  <a:t>But the first is stationary and invertible and the second is spuriously differenced: became </a:t>
                </a:r>
                <a:r>
                  <a:rPr lang="en-GB" sz="2000" b="1" dirty="0">
                    <a:latin typeface="+mj-lt"/>
                  </a:rPr>
                  <a:t>non-invertible</a:t>
                </a:r>
                <a:r>
                  <a:rPr lang="en-GB" sz="2000" dirty="0">
                    <a:latin typeface="+mj-lt"/>
                  </a:rPr>
                  <a:t>.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2000" dirty="0">
                    <a:solidFill>
                      <a:srgbClr val="0070C0"/>
                    </a:solidFill>
                    <a:latin typeface="+mj-lt"/>
                  </a:rPr>
                  <a:t>UR tests should be applied!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8772"/>
                <a:ext cx="9179103" cy="4527354"/>
              </a:xfrm>
              <a:blipFill>
                <a:blip r:embed="rId2"/>
                <a:stretch>
                  <a:fillRect l="-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98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B309-C0CF-4D6E-8529-69FCF6BE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938" y="1957619"/>
            <a:ext cx="5700445" cy="490281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/>
              <a:t>Interpreting </a:t>
            </a:r>
            <a:r>
              <a:rPr lang="en-GB" sz="3200" b="1" dirty="0" err="1"/>
              <a:t>Eviews</a:t>
            </a:r>
            <a:r>
              <a:rPr lang="en-GB" sz="3200" b="1" dirty="0"/>
              <a:t> outputs </a:t>
            </a:r>
          </a:p>
        </p:txBody>
      </p:sp>
    </p:spTree>
    <p:extLst>
      <p:ext uri="{BB962C8B-B14F-4D97-AF65-F5344CB8AC3E}">
        <p14:creationId xmlns:p14="http://schemas.microsoft.com/office/powerpoint/2010/main" val="85856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>
            <a:extLst>
              <a:ext uri="{FF2B5EF4-FFF2-40B4-BE49-F238E27FC236}">
                <a16:creationId xmlns:a16="http://schemas.microsoft.com/office/drawing/2014/main" id="{DF31C882-3DE4-4209-8255-5E6701DC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5225"/>
            <a:ext cx="411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González-Rivera: Forecasting for Economics and Business, Copyright © 2013 Pearson Education, Inc.</a:t>
            </a:r>
          </a:p>
        </p:txBody>
      </p:sp>
      <p:sp>
        <p:nvSpPr>
          <p:cNvPr id="24579" name="Slide Number Placeholder 2">
            <a:extLst>
              <a:ext uri="{FF2B5EF4-FFF2-40B4-BE49-F238E27FC236}">
                <a16:creationId xmlns:a16="http://schemas.microsoft.com/office/drawing/2014/main" id="{6A0EDBC4-5C6C-47CB-AFF4-937CE336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C38252-49BC-4470-B4A7-5A387AEDFBF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AD184CD9-D23B-4BA1-B8A8-7A170EF89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92200"/>
            <a:ext cx="7335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</a:rPr>
              <a:t>Figure 10.11</a:t>
            </a:r>
            <a:r>
              <a:rPr lang="en-US" altLang="en-US" sz="2000">
                <a:latin typeface="Calibri" panose="020F0502020204030204" pitchFamily="34" charset="0"/>
              </a:rPr>
              <a:t>  Index of Total Hours Worked in United States and Spain</a:t>
            </a:r>
          </a:p>
        </p:txBody>
      </p:sp>
      <p:sp>
        <p:nvSpPr>
          <p:cNvPr id="24581" name="Rectangle 18">
            <a:extLst>
              <a:ext uri="{FF2B5EF4-FFF2-40B4-BE49-F238E27FC236}">
                <a16:creationId xmlns:a16="http://schemas.microsoft.com/office/drawing/2014/main" id="{5977795E-48D8-4243-92E6-0A1E31D2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4582" name="Rectangle 20">
            <a:extLst>
              <a:ext uri="{FF2B5EF4-FFF2-40B4-BE49-F238E27FC236}">
                <a16:creationId xmlns:a16="http://schemas.microsoft.com/office/drawing/2014/main" id="{5DE089EE-D356-4102-8D44-1AB4A6ED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18439" name="Picture 9">
            <a:extLst>
              <a:ext uri="{FF2B5EF4-FFF2-40B4-BE49-F238E27FC236}">
                <a16:creationId xmlns:a16="http://schemas.microsoft.com/office/drawing/2014/main" id="{0A8242B9-EEF3-4CB7-A3AE-5DC8DD27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497013"/>
            <a:ext cx="5229225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">
            <a:extLst>
              <a:ext uri="{FF2B5EF4-FFF2-40B4-BE49-F238E27FC236}">
                <a16:creationId xmlns:a16="http://schemas.microsoft.com/office/drawing/2014/main" id="{07175704-2E02-4A82-9355-96EB409C3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46075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2000">
                <a:solidFill>
                  <a:srgbClr val="C00000"/>
                </a:solidFill>
              </a:rPr>
              <a:t>An example:</a:t>
            </a:r>
            <a:endParaRPr lang="en-GB" altLang="pt-PT" sz="2000"/>
          </a:p>
        </p:txBody>
      </p:sp>
      <p:sp>
        <p:nvSpPr>
          <p:cNvPr id="24585" name="Rectangle 8">
            <a:extLst>
              <a:ext uri="{FF2B5EF4-FFF2-40B4-BE49-F238E27FC236}">
                <a16:creationId xmlns:a16="http://schemas.microsoft.com/office/drawing/2014/main" id="{DF70EFAF-2170-48D3-91F5-C7B5E5C5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495926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2000">
                <a:solidFill>
                  <a:srgbClr val="C00000"/>
                </a:solidFill>
              </a:rPr>
              <a:t>It seems wise to test for a UR with intercept (Type II)</a:t>
            </a:r>
            <a:endParaRPr lang="en-GB" altLang="pt-PT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>
            <a:extLst>
              <a:ext uri="{FF2B5EF4-FFF2-40B4-BE49-F238E27FC236}">
                <a16:creationId xmlns:a16="http://schemas.microsoft.com/office/drawing/2014/main" id="{36C050E1-201C-4BC9-BD97-4CA633F34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69040"/>
            <a:ext cx="411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González-Rivera: Forecasting for Economics and Business, Copyright © 2013 Pearson Education, Inc.</a:t>
            </a:r>
          </a:p>
        </p:txBody>
      </p:sp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id="{3AC9AACF-612C-4E52-8BF9-5B25DA29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5E9BA8-47A6-4FA0-974D-D50AE4A1F3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F6ACC339-D74B-42E0-A625-78636F4D4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52400"/>
            <a:ext cx="6478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</a:rPr>
              <a:t>Table 10.6</a:t>
            </a:r>
            <a:r>
              <a:rPr lang="en-US" altLang="en-US" sz="2000">
                <a:latin typeface="Calibri" panose="020F0502020204030204" pitchFamily="34" charset="0"/>
              </a:rPr>
              <a:t>  Augmented Dickey-Fuller Unit Root Test on Spain</a:t>
            </a:r>
          </a:p>
        </p:txBody>
      </p:sp>
      <p:sp>
        <p:nvSpPr>
          <p:cNvPr id="25605" name="Rectangle 18">
            <a:extLst>
              <a:ext uri="{FF2B5EF4-FFF2-40B4-BE49-F238E27FC236}">
                <a16:creationId xmlns:a16="http://schemas.microsoft.com/office/drawing/2014/main" id="{D2F222CC-980B-4359-97FA-A50A2DC0D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5606" name="Rectangle 20">
            <a:extLst>
              <a:ext uri="{FF2B5EF4-FFF2-40B4-BE49-F238E27FC236}">
                <a16:creationId xmlns:a16="http://schemas.microsoft.com/office/drawing/2014/main" id="{9643134D-3F37-4245-9D69-F64A2322F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25607" name="Picture 8">
            <a:extLst>
              <a:ext uri="{FF2B5EF4-FFF2-40B4-BE49-F238E27FC236}">
                <a16:creationId xmlns:a16="http://schemas.microsoft.com/office/drawing/2014/main" id="{7892CE4C-92D4-478B-B3B6-4EB50A20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704851"/>
            <a:ext cx="569595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000BC06-5732-4929-97AD-D1707BD6FD43}"/>
              </a:ext>
            </a:extLst>
          </p:cNvPr>
          <p:cNvSpPr/>
          <p:nvPr/>
        </p:nvSpPr>
        <p:spPr>
          <a:xfrm>
            <a:off x="4038600" y="2590800"/>
            <a:ext cx="1066800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C6299B-33B0-44C5-BC2C-E0ADA7B72DB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77200" y="1219200"/>
            <a:ext cx="2438400" cy="523220"/>
          </a:xfrm>
          <a:prstGeom prst="rect">
            <a:avLst/>
          </a:prstGeom>
          <a:blipFill>
            <a:blip r:embed="rId3"/>
            <a:stretch>
              <a:fillRect l="-750" t="-2326" b="-4651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BD79B5A-D900-421A-A14E-057682FB930D}"/>
              </a:ext>
            </a:extLst>
          </p:cNvPr>
          <p:cNvSpPr/>
          <p:nvPr/>
        </p:nvSpPr>
        <p:spPr>
          <a:xfrm>
            <a:off x="4267200" y="881063"/>
            <a:ext cx="1066800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80BB6D-9C7A-4DE7-BC1C-79CE2F0B3EC3}"/>
              </a:ext>
            </a:extLst>
          </p:cNvPr>
          <p:cNvSpPr/>
          <p:nvPr/>
        </p:nvSpPr>
        <p:spPr>
          <a:xfrm>
            <a:off x="6981825" y="1176338"/>
            <a:ext cx="1066800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56B546-0E79-42B2-9D09-15720192D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7526" y="2590801"/>
            <a:ext cx="2530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C00000"/>
                </a:solidFill>
              </a:rPr>
              <a:t>We fail to reject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C00000"/>
                </a:solidFill>
              </a:rPr>
              <a:t>the Unit 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1">
            <a:extLst>
              <a:ext uri="{FF2B5EF4-FFF2-40B4-BE49-F238E27FC236}">
                <a16:creationId xmlns:a16="http://schemas.microsoft.com/office/drawing/2014/main" id="{1C394B72-9856-48CF-8759-9F9A02F0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5225"/>
            <a:ext cx="411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González-Rivera: Forecasting for Economics and Business, Copyright © 2013 Pearson Education, Inc.</a:t>
            </a:r>
          </a:p>
        </p:txBody>
      </p:sp>
      <p:sp>
        <p:nvSpPr>
          <p:cNvPr id="27651" name="Slide Number Placeholder 2">
            <a:extLst>
              <a:ext uri="{FF2B5EF4-FFF2-40B4-BE49-F238E27FC236}">
                <a16:creationId xmlns:a16="http://schemas.microsoft.com/office/drawing/2014/main" id="{2646EA28-1514-4420-9859-EAB83183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290F09-1554-4820-B4F0-22AD175B4E8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8D4B2C14-53CC-484C-994C-B6C4E2A2A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4350"/>
            <a:ext cx="6478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</a:rPr>
              <a:t>Table 10.7</a:t>
            </a:r>
            <a:r>
              <a:rPr lang="en-US" altLang="en-US" sz="2000">
                <a:latin typeface="Calibri" panose="020F0502020204030204" pitchFamily="34" charset="0"/>
              </a:rPr>
              <a:t>  Augmented Dickey-Fuller Unit Root Test on Spain</a:t>
            </a:r>
          </a:p>
        </p:txBody>
      </p:sp>
      <p:sp>
        <p:nvSpPr>
          <p:cNvPr id="27653" name="Rectangle 18">
            <a:extLst>
              <a:ext uri="{FF2B5EF4-FFF2-40B4-BE49-F238E27FC236}">
                <a16:creationId xmlns:a16="http://schemas.microsoft.com/office/drawing/2014/main" id="{16BD6FA8-3237-4F43-A8A0-6044C876D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7654" name="Rectangle 20">
            <a:extLst>
              <a:ext uri="{FF2B5EF4-FFF2-40B4-BE49-F238E27FC236}">
                <a16:creationId xmlns:a16="http://schemas.microsoft.com/office/drawing/2014/main" id="{61A75969-01BA-40A1-85D0-19FE4DE45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27655" name="Picture 10">
            <a:extLst>
              <a:ext uri="{FF2B5EF4-FFF2-40B4-BE49-F238E27FC236}">
                <a16:creationId xmlns:a16="http://schemas.microsoft.com/office/drawing/2014/main" id="{635154C6-373C-4257-B92E-C0CB0983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0801"/>
            <a:ext cx="5029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1">
            <a:extLst>
              <a:ext uri="{FF2B5EF4-FFF2-40B4-BE49-F238E27FC236}">
                <a16:creationId xmlns:a16="http://schemas.microsoft.com/office/drawing/2014/main" id="{77FC8306-47EA-44AD-8A0D-1ECC735F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6" y="3468688"/>
            <a:ext cx="42957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F2C756B-BF3E-4825-B5D0-90B44B4E733A}"/>
              </a:ext>
            </a:extLst>
          </p:cNvPr>
          <p:cNvSpPr/>
          <p:nvPr/>
        </p:nvSpPr>
        <p:spPr>
          <a:xfrm>
            <a:off x="2971800" y="1425575"/>
            <a:ext cx="1066800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4C40F7-740A-4E85-9922-0B61427B3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1577975"/>
            <a:ext cx="2530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C00000"/>
                </a:solidFill>
              </a:rPr>
              <a:t>We fail to reject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C00000"/>
                </a:solidFill>
              </a:rPr>
              <a:t>the Unit Root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8032E3-66F0-474E-9C53-C305948A6AF7}"/>
              </a:ext>
            </a:extLst>
          </p:cNvPr>
          <p:cNvSpPr/>
          <p:nvPr/>
        </p:nvSpPr>
        <p:spPr>
          <a:xfrm>
            <a:off x="5486400" y="1662113"/>
            <a:ext cx="1066800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2A45D3-B04E-4CE5-B756-8DD765B66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554289"/>
            <a:ext cx="24082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C00000"/>
                </a:solidFill>
              </a:rPr>
              <a:t>We can assume the residuals are white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C00000"/>
                </a:solidFill>
              </a:rPr>
              <a:t>and proceed to the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>
            <a:extLst>
              <a:ext uri="{FF2B5EF4-FFF2-40B4-BE49-F238E27FC236}">
                <a16:creationId xmlns:a16="http://schemas.microsoft.com/office/drawing/2014/main" id="{5BBD3764-B7C9-43BF-A01D-C5193D19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9600"/>
            <a:ext cx="5848350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Footer Placeholder 1">
            <a:extLst>
              <a:ext uri="{FF2B5EF4-FFF2-40B4-BE49-F238E27FC236}">
                <a16:creationId xmlns:a16="http://schemas.microsoft.com/office/drawing/2014/main" id="{1542E2F8-6572-4C4E-882D-2C43C366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1750"/>
            <a:ext cx="411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González-Rivera: Forecasting for Economics and Business, Copyright © 2013 Pearson Education, Inc.</a:t>
            </a:r>
          </a:p>
        </p:txBody>
      </p:sp>
      <p:sp>
        <p:nvSpPr>
          <p:cNvPr id="31748" name="Slide Number Placeholder 2">
            <a:extLst>
              <a:ext uri="{FF2B5EF4-FFF2-40B4-BE49-F238E27FC236}">
                <a16:creationId xmlns:a16="http://schemas.microsoft.com/office/drawing/2014/main" id="{7857298B-62DF-443D-A81D-A5077757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6BAD63-B141-4BCF-B88B-A038546CA5C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1749" name="TextBox 4">
            <a:extLst>
              <a:ext uri="{FF2B5EF4-FFF2-40B4-BE49-F238E27FC236}">
                <a16:creationId xmlns:a16="http://schemas.microsoft.com/office/drawing/2014/main" id="{F73BCCF0-1B2B-4F4C-AD19-23B1D03ED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"/>
            <a:ext cx="7843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</a:rPr>
              <a:t>Table 10.10 </a:t>
            </a:r>
            <a:r>
              <a:rPr lang="en-US" altLang="en-US" sz="2000">
                <a:latin typeface="Calibri" panose="020F0502020204030204" pitchFamily="34" charset="0"/>
              </a:rPr>
              <a:t> Augmented Dickey-Fuller Unit Root Test on the United States</a:t>
            </a:r>
          </a:p>
        </p:txBody>
      </p:sp>
      <p:sp>
        <p:nvSpPr>
          <p:cNvPr id="31750" name="Rectangle 18">
            <a:extLst>
              <a:ext uri="{FF2B5EF4-FFF2-40B4-BE49-F238E27FC236}">
                <a16:creationId xmlns:a16="http://schemas.microsoft.com/office/drawing/2014/main" id="{46853650-EAD1-4F86-842F-45E6D6072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1751" name="Rectangle 20">
            <a:extLst>
              <a:ext uri="{FF2B5EF4-FFF2-40B4-BE49-F238E27FC236}">
                <a16:creationId xmlns:a16="http://schemas.microsoft.com/office/drawing/2014/main" id="{834C7DB0-4363-4694-987F-54076CF9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B309-C0CF-4D6E-8529-69FCF6BE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26987" cy="490281"/>
          </a:xfrm>
        </p:spPr>
        <p:txBody>
          <a:bodyPr>
            <a:normAutofit/>
          </a:bodyPr>
          <a:lstStyle/>
          <a:p>
            <a:r>
              <a:rPr lang="en-GB" sz="2000" b="1" dirty="0"/>
              <a:t>9.1. Stationarity, stochastic and deterministic trends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8771"/>
                <a:ext cx="10439400" cy="1378793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/>
                  <a:t>(1) Some time series become stationary after differencing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/>
                        </m:ctrlPr>
                      </m:sSupPr>
                      <m:e>
                        <m:r>
                          <a:rPr lang="en-GB" b="1" i="0" smtClean="0"/>
                          <m:t>𝛁</m:t>
                        </m:r>
                      </m:e>
                      <m:sup>
                        <m:r>
                          <a:rPr lang="en-GB" b="1" i="1" smtClean="0"/>
                          <m:t>𝒅</m:t>
                        </m:r>
                      </m:sup>
                    </m:sSup>
                    <m:r>
                      <a:rPr lang="en-GB" b="1" i="1"/>
                      <m:t>=</m:t>
                    </m:r>
                    <m:sSup>
                      <m:sSupPr>
                        <m:ctrlPr>
                          <a:rPr lang="en-GB" b="1" i="1" smtClean="0"/>
                        </m:ctrlPr>
                      </m:sSupPr>
                      <m:e>
                        <m:d>
                          <m:dPr>
                            <m:ctrlPr>
                              <a:rPr lang="en-GB" b="1" i="1" smtClean="0"/>
                            </m:ctrlPr>
                          </m:dPr>
                          <m:e>
                            <m:r>
                              <a:rPr lang="en-GB" b="1" i="1"/>
                              <m:t>𝟏</m:t>
                            </m:r>
                            <m:r>
                              <a:rPr lang="en-GB" b="1" i="1"/>
                              <m:t>−</m:t>
                            </m:r>
                            <m:r>
                              <a:rPr lang="en-GB" b="1" i="1"/>
                              <m:t>𝑩</m:t>
                            </m:r>
                          </m:e>
                        </m:d>
                      </m:e>
                      <m:sup>
                        <m:r>
                          <a:rPr lang="en-GB" b="1" i="1" smtClean="0"/>
                          <m:t>𝒅</m:t>
                        </m:r>
                      </m:sup>
                    </m:sSup>
                  </m:oMath>
                </a14:m>
                <a:endParaRPr lang="en-GB" b="1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(2) Some time series become stationary after removing  a deterministic trend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b="1" i="1">
                            <a:latin typeface="+mj-lt"/>
                          </a:rPr>
                          <m:t>𝒁</m:t>
                        </m:r>
                      </m:e>
                      <m:sub>
                        <m:r>
                          <a:rPr lang="en-GB" b="1" i="1">
                            <a:latin typeface="+mj-lt"/>
                          </a:rPr>
                          <m:t>𝒕</m:t>
                        </m:r>
                      </m:sub>
                    </m:sSub>
                    <m:r>
                      <a:rPr lang="en-GB" b="1" i="1">
                        <a:latin typeface="+mj-lt"/>
                      </a:rPr>
                      <m:t>=</m:t>
                    </m:r>
                    <m:r>
                      <a:rPr lang="en-GB" b="1" i="1">
                        <a:latin typeface="+mj-lt"/>
                      </a:rPr>
                      <m:t>𝒇</m:t>
                    </m:r>
                    <m:d>
                      <m:dPr>
                        <m:ctrlPr>
                          <a:rPr lang="en-GB" b="1" i="1">
                            <a:latin typeface="+mj-lt"/>
                          </a:rPr>
                        </m:ctrlPr>
                      </m:dPr>
                      <m:e>
                        <m:r>
                          <a:rPr lang="en-GB" b="1" i="1">
                            <a:latin typeface="+mj-lt"/>
                          </a:rPr>
                          <m:t>𝒕</m:t>
                        </m:r>
                      </m:e>
                    </m:d>
                    <m:r>
                      <a:rPr lang="en-GB" b="1" i="1">
                        <a:latin typeface="+mj-lt"/>
                      </a:rPr>
                      <m:t>+</m:t>
                    </m:r>
                    <m:sSub>
                      <m:sSubPr>
                        <m:ctrlPr>
                          <a:rPr lang="en-GB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b="1" i="1">
                            <a:latin typeface="+mj-lt"/>
                          </a:rPr>
                          <m:t>𝒖</m:t>
                        </m:r>
                      </m:e>
                      <m:sub>
                        <m:r>
                          <a:rPr lang="en-GB" b="1" i="1">
                            <a:latin typeface="+mj-lt"/>
                          </a:rPr>
                          <m:t>𝒕</m:t>
                        </m:r>
                      </m:sub>
                    </m:sSub>
                    <m:r>
                      <a:rPr lang="en-GB" b="1" i="0" smtClean="0">
                        <a:latin typeface="+mj-lt"/>
                      </a:rPr>
                      <m:t>,</m:t>
                    </m:r>
                  </m:oMath>
                </a14:m>
                <a:r>
                  <a:rPr lang="en-GB" dirty="0">
                    <a:latin typeface="+mj-lt"/>
                  </a:rPr>
                  <a:t> such as linear one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+mj-lt"/>
                      </a:rPr>
                      <m:t> </m:t>
                    </m:r>
                    <m:sSub>
                      <m:sSubPr>
                        <m:ctrlPr>
                          <a:rPr lang="en-GB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b="1" i="1">
                            <a:latin typeface="+mj-lt"/>
                          </a:rPr>
                          <m:t>𝒁</m:t>
                        </m:r>
                      </m:e>
                      <m:sub>
                        <m:r>
                          <a:rPr lang="en-GB" b="1" i="1">
                            <a:latin typeface="+mj-lt"/>
                          </a:rPr>
                          <m:t>𝒕</m:t>
                        </m:r>
                      </m:sub>
                    </m:sSub>
                    <m:r>
                      <a:rPr lang="en-GB" b="1" i="1">
                        <a:latin typeface="+mj-lt"/>
                      </a:rPr>
                      <m:t>=</m:t>
                    </m:r>
                    <m:r>
                      <a:rPr lang="en-GB" b="1" i="1">
                        <a:latin typeface="+mj-lt"/>
                      </a:rPr>
                      <m:t>𝒂</m:t>
                    </m:r>
                    <m:r>
                      <a:rPr lang="en-GB" b="1" i="1">
                        <a:latin typeface="+mj-lt"/>
                      </a:rPr>
                      <m:t>+</m:t>
                    </m:r>
                    <m:r>
                      <a:rPr lang="en-GB" b="1" i="1">
                        <a:latin typeface="+mj-lt"/>
                      </a:rPr>
                      <m:t>𝒃𝒕</m:t>
                    </m:r>
                    <m:r>
                      <a:rPr lang="en-GB" b="1" i="1">
                        <a:latin typeface="+mj-lt"/>
                      </a:rPr>
                      <m:t>+</m:t>
                    </m:r>
                    <m:sSub>
                      <m:sSubPr>
                        <m:ctrlPr>
                          <a:rPr lang="en-GB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b="1" i="1">
                            <a:latin typeface="+mj-lt"/>
                          </a:rPr>
                          <m:t>𝒖</m:t>
                        </m:r>
                      </m:e>
                      <m:sub>
                        <m:r>
                          <a:rPr lang="en-GB" b="1" i="1">
                            <a:latin typeface="+mj-lt"/>
                          </a:rPr>
                          <m:t>𝒕</m:t>
                        </m:r>
                      </m:sub>
                    </m:sSub>
                    <m:r>
                      <a:rPr lang="en-GB" b="1" i="1">
                        <a:latin typeface="+mj-lt"/>
                      </a:rPr>
                      <m:t> </m:t>
                    </m:r>
                  </m:oMath>
                </a14:m>
                <a:endParaRPr lang="en-GB" b="1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(3) For some time series we may hesitate between stationarity and </a:t>
                </a:r>
                <a:r>
                  <a:rPr lang="en-GB" dirty="0" err="1">
                    <a:latin typeface="+mj-lt"/>
                  </a:rPr>
                  <a:t>nonstationarity</a:t>
                </a:r>
                <a:r>
                  <a:rPr lang="en-GB" dirty="0">
                    <a:latin typeface="+mj-lt"/>
                  </a:rPr>
                  <a:t> 	</a:t>
                </a:r>
                <a:r>
                  <a:rPr lang="en-GB" b="1" dirty="0">
                    <a:latin typeface="+mj-lt"/>
                  </a:rPr>
                  <a:t>	</a:t>
                </a:r>
                <a:endParaRPr lang="en-GB" dirty="0">
                  <a:solidFill>
                    <a:schemeClr val="accent5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8771"/>
                <a:ext cx="10439400" cy="1378793"/>
              </a:xfrm>
              <a:blipFill>
                <a:blip r:embed="rId2"/>
                <a:stretch>
                  <a:fillRect l="-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37F705-51AB-44A5-904A-4532AA690457}"/>
              </a:ext>
            </a:extLst>
          </p:cNvPr>
          <p:cNvSpPr txBox="1">
            <a:spLocks/>
          </p:cNvSpPr>
          <p:nvPr/>
        </p:nvSpPr>
        <p:spPr>
          <a:xfrm>
            <a:off x="773544" y="2082162"/>
            <a:ext cx="9044709" cy="2442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en-GB" sz="12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FA086-5F1C-42FF-A8CC-B3F7F6F34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44" y="3265512"/>
            <a:ext cx="5155455" cy="33947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838D2F-3051-4980-AFC0-61BCE833F8A6}"/>
              </a:ext>
            </a:extLst>
          </p:cNvPr>
          <p:cNvSpPr txBox="1"/>
          <p:nvPr/>
        </p:nvSpPr>
        <p:spPr>
          <a:xfrm>
            <a:off x="2782676" y="6155647"/>
            <a:ext cx="3146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ww04.dat : US women unemployment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7A0A39-4BEC-445A-BA29-43F33239A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836" y="3070068"/>
            <a:ext cx="6256911" cy="37879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7C50C7-374F-463B-9721-22321CFF791B}"/>
              </a:ext>
            </a:extLst>
          </p:cNvPr>
          <p:cNvSpPr txBox="1"/>
          <p:nvPr/>
        </p:nvSpPr>
        <p:spPr>
          <a:xfrm>
            <a:off x="8358032" y="6155647"/>
            <a:ext cx="3587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ww04.dat : US women unemployment change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3415C-0B0D-4F07-9045-93FC77BBF518}"/>
              </a:ext>
            </a:extLst>
          </p:cNvPr>
          <p:cNvSpPr txBox="1"/>
          <p:nvPr/>
        </p:nvSpPr>
        <p:spPr>
          <a:xfrm>
            <a:off x="838200" y="245430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Case (1)</a:t>
            </a:r>
          </a:p>
        </p:txBody>
      </p:sp>
    </p:spTree>
    <p:extLst>
      <p:ext uri="{BB962C8B-B14F-4D97-AF65-F5344CB8AC3E}">
        <p14:creationId xmlns:p14="http://schemas.microsoft.com/office/powerpoint/2010/main" val="3067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D9EAF1-E5B3-47D2-85E6-AD2CA8BB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05" y="2842181"/>
            <a:ext cx="8828245" cy="35072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533D16D-FCB0-4E19-BE46-149D7D44D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8771"/>
                <a:ext cx="10439400" cy="1378793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(1) Some time series become stationary after differencing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𝛁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endParaRPr lang="en-GB" b="1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/>
                  <a:t>(2) Some time series become stationary after removing  a deterministic trend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GB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such as linear one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𝒃𝒕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(3) For some time series we may hesitate between stationarity and </a:t>
                </a:r>
                <a:r>
                  <a:rPr lang="en-GB" dirty="0" err="1">
                    <a:latin typeface="+mj-lt"/>
                  </a:rPr>
                  <a:t>nonstationarity</a:t>
                </a:r>
                <a:r>
                  <a:rPr lang="en-GB" dirty="0">
                    <a:latin typeface="+mj-lt"/>
                  </a:rPr>
                  <a:t> 	</a:t>
                </a:r>
                <a:r>
                  <a:rPr lang="en-GB" b="1" dirty="0">
                    <a:latin typeface="+mj-lt"/>
                  </a:rPr>
                  <a:t>	</a:t>
                </a:r>
                <a:endParaRPr lang="en-GB" dirty="0">
                  <a:solidFill>
                    <a:schemeClr val="accent5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533D16D-FCB0-4E19-BE46-149D7D44D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8771"/>
                <a:ext cx="10439400" cy="1378793"/>
              </a:xfrm>
              <a:blipFill>
                <a:blip r:embed="rId3"/>
                <a:stretch>
                  <a:fillRect l="-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9AADA8A-A16A-4941-9F09-77CD60EDD11E}"/>
              </a:ext>
            </a:extLst>
          </p:cNvPr>
          <p:cNvSpPr txBox="1"/>
          <p:nvPr/>
        </p:nvSpPr>
        <p:spPr>
          <a:xfrm>
            <a:off x="831726" y="240020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Case (2)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630B1-FA21-4AF2-A909-411872C67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157" y="2472849"/>
            <a:ext cx="5658117" cy="411063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AC3C0D-6AC6-4182-BB98-F3E01F86958D}"/>
              </a:ext>
            </a:extLst>
          </p:cNvPr>
          <p:cNvCxnSpPr>
            <a:cxnSpLocks/>
          </p:cNvCxnSpPr>
          <p:nvPr/>
        </p:nvCxnSpPr>
        <p:spPr>
          <a:xfrm flipV="1">
            <a:off x="6096000" y="3102797"/>
            <a:ext cx="5181600" cy="27021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0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533D16D-FCB0-4E19-BE46-149D7D44D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6300" y="584685"/>
                <a:ext cx="10439400" cy="1378793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(1) Some time series become stationary after differencing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𝛁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endParaRPr lang="en-GB" b="1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/>
                  <a:t>(2) Some time series become stationary after removing  a deterministic trend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GB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such as linear one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𝒃𝒕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(3) For some time series we may hesitate between stationarity and </a:t>
                </a:r>
                <a:r>
                  <a:rPr lang="en-GB" dirty="0" err="1">
                    <a:latin typeface="+mj-lt"/>
                  </a:rPr>
                  <a:t>nonstationarity</a:t>
                </a:r>
                <a:r>
                  <a:rPr lang="en-GB" dirty="0">
                    <a:latin typeface="+mj-lt"/>
                  </a:rPr>
                  <a:t> 	</a:t>
                </a:r>
                <a:r>
                  <a:rPr lang="en-GB" b="1" dirty="0">
                    <a:latin typeface="+mj-lt"/>
                  </a:rPr>
                  <a:t>	</a:t>
                </a:r>
                <a:endParaRPr lang="en-GB" dirty="0">
                  <a:solidFill>
                    <a:schemeClr val="accent5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533D16D-FCB0-4E19-BE46-149D7D44D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300" y="584685"/>
                <a:ext cx="10439400" cy="1378793"/>
              </a:xfrm>
              <a:blipFill>
                <a:blip r:embed="rId2"/>
                <a:stretch>
                  <a:fillRect l="-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9AADA8A-A16A-4941-9F09-77CD60EDD11E}"/>
              </a:ext>
            </a:extLst>
          </p:cNvPr>
          <p:cNvSpPr txBox="1"/>
          <p:nvPr/>
        </p:nvSpPr>
        <p:spPr>
          <a:xfrm>
            <a:off x="876300" y="1963478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Case (1) or (2)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F59303-CEAF-40D4-8757-259479B08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47" y="2552315"/>
            <a:ext cx="5547853" cy="3945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9C753A-B5A5-4657-AA35-E1828E449B54}"/>
              </a:ext>
            </a:extLst>
          </p:cNvPr>
          <p:cNvSpPr txBox="1"/>
          <p:nvPr/>
        </p:nvSpPr>
        <p:spPr>
          <a:xfrm>
            <a:off x="1031251" y="2736981"/>
            <a:ext cx="188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 Log Population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D74F6-FA2C-421E-8647-5CE9806EE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350" y="3888125"/>
            <a:ext cx="3872443" cy="28822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75709C-1405-4595-A473-76516BB0640D}"/>
              </a:ext>
            </a:extLst>
          </p:cNvPr>
          <p:cNvSpPr txBox="1"/>
          <p:nvPr/>
        </p:nvSpPr>
        <p:spPr>
          <a:xfrm>
            <a:off x="6479228" y="6128734"/>
            <a:ext cx="160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Trend residuals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A84C2-66D4-46D3-A1B5-06F6E9711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104" y="1963478"/>
            <a:ext cx="3814095" cy="28422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BFC1F7-AEAA-408A-B340-9E36AFBC70AE}"/>
              </a:ext>
            </a:extLst>
          </p:cNvPr>
          <p:cNvSpPr txBox="1"/>
          <p:nvPr/>
        </p:nvSpPr>
        <p:spPr>
          <a:xfrm>
            <a:off x="7281146" y="4155858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Differences</a:t>
            </a:r>
          </a:p>
        </p:txBody>
      </p:sp>
    </p:spTree>
    <p:extLst>
      <p:ext uri="{BB962C8B-B14F-4D97-AF65-F5344CB8AC3E}">
        <p14:creationId xmlns:p14="http://schemas.microsoft.com/office/powerpoint/2010/main" val="2346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84AC7FA-405A-4AFD-8754-85D19F83B4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948771"/>
                <a:ext cx="10439400" cy="13787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70000"/>
                  </a:lnSpc>
                </a:pPr>
                <a:r>
                  <a:rPr lang="en-GB" dirty="0">
                    <a:latin typeface="+mj-lt"/>
                  </a:rPr>
                  <a:t>(1) Some time series become stationary after differencing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smtClean="0">
                            <a:latin typeface="Cambria Math" panose="02040503050406030204" pitchFamily="18" charset="0"/>
                          </a:rPr>
                          <m:t>𝛁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endParaRPr lang="en-GB" b="1" dirty="0">
                  <a:latin typeface="+mj-lt"/>
                </a:endParaRPr>
              </a:p>
              <a:p>
                <a:pPr algn="l">
                  <a:lnSpc>
                    <a:spcPct val="170000"/>
                  </a:lnSpc>
                </a:pPr>
                <a:r>
                  <a:rPr lang="en-GB" dirty="0">
                    <a:latin typeface="+mj-lt"/>
                  </a:rPr>
                  <a:t>(2) Some time series become stationary after removing  a deterministic trend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b="1" i="1">
                            <a:latin typeface="+mj-lt"/>
                          </a:rPr>
                          <m:t>𝒁</m:t>
                        </m:r>
                      </m:e>
                      <m:sub>
                        <m:r>
                          <a:rPr lang="en-GB" b="1" i="1">
                            <a:latin typeface="+mj-lt"/>
                          </a:rPr>
                          <m:t>𝒕</m:t>
                        </m:r>
                      </m:sub>
                    </m:sSub>
                    <m:r>
                      <a:rPr lang="en-GB" b="1" i="1">
                        <a:latin typeface="+mj-lt"/>
                      </a:rPr>
                      <m:t>=</m:t>
                    </m:r>
                    <m:r>
                      <a:rPr lang="en-GB" b="1" i="1">
                        <a:latin typeface="+mj-lt"/>
                      </a:rPr>
                      <m:t>𝒇</m:t>
                    </m:r>
                    <m:d>
                      <m:dPr>
                        <m:ctrlPr>
                          <a:rPr lang="en-GB" b="1" i="1">
                            <a:latin typeface="+mj-lt"/>
                          </a:rPr>
                        </m:ctrlPr>
                      </m:dPr>
                      <m:e>
                        <m:r>
                          <a:rPr lang="en-GB" b="1" i="1">
                            <a:latin typeface="+mj-lt"/>
                          </a:rPr>
                          <m:t>𝒕</m:t>
                        </m:r>
                      </m:e>
                    </m:d>
                    <m:r>
                      <a:rPr lang="en-GB" b="1" i="1">
                        <a:latin typeface="+mj-lt"/>
                      </a:rPr>
                      <m:t>+</m:t>
                    </m:r>
                    <m:sSub>
                      <m:sSubPr>
                        <m:ctrlPr>
                          <a:rPr lang="en-GB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b="1" i="1">
                            <a:latin typeface="+mj-lt"/>
                          </a:rPr>
                          <m:t>𝒖</m:t>
                        </m:r>
                      </m:e>
                      <m:sub>
                        <m:r>
                          <a:rPr lang="en-GB" b="1" i="1">
                            <a:latin typeface="+mj-lt"/>
                          </a:rPr>
                          <m:t>𝒕</m:t>
                        </m:r>
                      </m:sub>
                    </m:sSub>
                    <m:r>
                      <a:rPr lang="en-GB" b="1" smtClean="0">
                        <a:latin typeface="+mj-lt"/>
                      </a:rPr>
                      <m:t>,</m:t>
                    </m:r>
                  </m:oMath>
                </a14:m>
                <a:r>
                  <a:rPr lang="en-GB" dirty="0">
                    <a:latin typeface="+mj-lt"/>
                  </a:rPr>
                  <a:t> such as linear one  </a:t>
                </a:r>
                <a14:m>
                  <m:oMath xmlns:m="http://schemas.openxmlformats.org/officeDocument/2006/math">
                    <m:r>
                      <a:rPr lang="en-GB" smtClean="0">
                        <a:latin typeface="+mj-lt"/>
                      </a:rPr>
                      <m:t> </m:t>
                    </m:r>
                    <m:sSub>
                      <m:sSubPr>
                        <m:ctrlPr>
                          <a:rPr lang="en-GB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b="1" i="1">
                            <a:latin typeface="+mj-lt"/>
                          </a:rPr>
                          <m:t>𝒁</m:t>
                        </m:r>
                      </m:e>
                      <m:sub>
                        <m:r>
                          <a:rPr lang="en-GB" b="1" i="1">
                            <a:latin typeface="+mj-lt"/>
                          </a:rPr>
                          <m:t>𝒕</m:t>
                        </m:r>
                      </m:sub>
                    </m:sSub>
                    <m:r>
                      <a:rPr lang="en-GB" b="1" i="1">
                        <a:latin typeface="+mj-lt"/>
                      </a:rPr>
                      <m:t>=</m:t>
                    </m:r>
                    <m:r>
                      <a:rPr lang="en-GB" b="1" i="1">
                        <a:latin typeface="+mj-lt"/>
                      </a:rPr>
                      <m:t>𝒂</m:t>
                    </m:r>
                    <m:r>
                      <a:rPr lang="en-GB" b="1" i="1">
                        <a:latin typeface="+mj-lt"/>
                      </a:rPr>
                      <m:t>+</m:t>
                    </m:r>
                    <m:r>
                      <a:rPr lang="en-GB" b="1" i="1">
                        <a:latin typeface="+mj-lt"/>
                      </a:rPr>
                      <m:t>𝒃𝒕</m:t>
                    </m:r>
                    <m:r>
                      <a:rPr lang="en-GB" b="1" i="1">
                        <a:latin typeface="+mj-lt"/>
                      </a:rPr>
                      <m:t>+</m:t>
                    </m:r>
                    <m:sSub>
                      <m:sSubPr>
                        <m:ctrlPr>
                          <a:rPr lang="en-GB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b="1" i="1">
                            <a:latin typeface="+mj-lt"/>
                          </a:rPr>
                          <m:t>𝒖</m:t>
                        </m:r>
                      </m:e>
                      <m:sub>
                        <m:r>
                          <a:rPr lang="en-GB" b="1" i="1">
                            <a:latin typeface="+mj-lt"/>
                          </a:rPr>
                          <m:t>𝒕</m:t>
                        </m:r>
                      </m:sub>
                    </m:sSub>
                    <m:r>
                      <a:rPr lang="en-GB" b="1" i="1">
                        <a:latin typeface="+mj-lt"/>
                      </a:rPr>
                      <m:t> </m:t>
                    </m:r>
                  </m:oMath>
                </a14:m>
                <a:endParaRPr lang="en-GB" b="1" dirty="0">
                  <a:latin typeface="+mj-lt"/>
                </a:endParaRPr>
              </a:p>
              <a:p>
                <a:pPr algn="l">
                  <a:lnSpc>
                    <a:spcPct val="170000"/>
                  </a:lnSpc>
                </a:pPr>
                <a:r>
                  <a:rPr lang="en-GB" dirty="0"/>
                  <a:t>(3) For some time series we may hesitate between stationarity and </a:t>
                </a:r>
                <a:r>
                  <a:rPr lang="en-GB" dirty="0" err="1"/>
                  <a:t>nonstationarity</a:t>
                </a:r>
                <a:r>
                  <a:rPr lang="en-GB" dirty="0"/>
                  <a:t> 	</a:t>
                </a:r>
                <a:r>
                  <a:rPr lang="en-GB" b="1" dirty="0"/>
                  <a:t>	</a:t>
                </a:r>
                <a:endParaRPr lang="en-GB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84AC7FA-405A-4AFD-8754-85D19F83B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48771"/>
                <a:ext cx="10439400" cy="1378793"/>
              </a:xfrm>
              <a:prstGeom prst="rect">
                <a:avLst/>
              </a:prstGeom>
              <a:blipFill>
                <a:blip r:embed="rId2"/>
                <a:stretch>
                  <a:fillRect l="-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33B3941-22B9-4529-9C23-351F7A8E02CA}"/>
              </a:ext>
            </a:extLst>
          </p:cNvPr>
          <p:cNvSpPr txBox="1"/>
          <p:nvPr/>
        </p:nvSpPr>
        <p:spPr>
          <a:xfrm>
            <a:off x="838200" y="247284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Case (3)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9460B-7904-4E77-9624-62CE05902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909" y="2787362"/>
            <a:ext cx="51911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1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7CA5-203C-4EF9-9542-37C9E065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1204"/>
            <a:ext cx="10607211" cy="569822"/>
          </a:xfrm>
        </p:spPr>
        <p:txBody>
          <a:bodyPr>
            <a:normAutofit/>
          </a:bodyPr>
          <a:lstStyle/>
          <a:p>
            <a:r>
              <a:rPr lang="en-GB" sz="2400" dirty="0"/>
              <a:t>Take the right differences, if you should…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DBACB0-1E12-410A-B8B3-486806FBF9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27416"/>
                <a:ext cx="10956534" cy="45822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1800" dirty="0">
                    <a:latin typeface="+mj-lt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800" dirty="0">
                    <a:latin typeface="+mj-lt"/>
                  </a:rPr>
                  <a:t> is an ARIMA(</a:t>
                </a:r>
                <a:r>
                  <a:rPr lang="en-GB" sz="1800" i="1" dirty="0">
                    <a:latin typeface="+mj-lt"/>
                  </a:rPr>
                  <a:t>p</a:t>
                </a:r>
                <a:r>
                  <a:rPr lang="en-GB" sz="1800" dirty="0">
                    <a:latin typeface="+mj-lt"/>
                  </a:rPr>
                  <a:t>,1,</a:t>
                </a:r>
                <a:r>
                  <a:rPr lang="en-GB" sz="1800" i="1" dirty="0">
                    <a:latin typeface="+mj-lt"/>
                  </a:rPr>
                  <a:t>q</a:t>
                </a:r>
                <a:r>
                  <a:rPr lang="en-GB" sz="1800" dirty="0">
                    <a:latin typeface="+mj-lt"/>
                  </a:rPr>
                  <a:t>)   →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800" dirty="0">
                    <a:latin typeface="+mj-lt"/>
                  </a:rPr>
                  <a:t>  is </a:t>
                </a:r>
                <a:r>
                  <a:rPr lang="en-GB" sz="1800" b="1" dirty="0">
                    <a:latin typeface="+mj-lt"/>
                  </a:rPr>
                  <a:t>under-differenced</a:t>
                </a:r>
                <a:r>
                  <a:rPr lang="en-GB" sz="1800" dirty="0">
                    <a:latin typeface="+mj-lt"/>
                  </a:rPr>
                  <a:t>   →   nonstationary + invertible</a:t>
                </a:r>
              </a:p>
              <a:p>
                <a:pPr marL="0" indent="0">
                  <a:buNone/>
                </a:pPr>
                <a:endParaRPr lang="en-GB" sz="1800" dirty="0">
                  <a:latin typeface="+mj-lt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1800" dirty="0">
                  <a:latin typeface="+mj-lt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sz="1800" dirty="0">
                    <a:latin typeface="+mj-lt"/>
                  </a:rPr>
                  <a:t> has a </a:t>
                </a:r>
                <a:r>
                  <a:rPr lang="en-GB" sz="1800" b="1" dirty="0">
                    <a:latin typeface="+mj-lt"/>
                  </a:rPr>
                  <a:t>unit root</a:t>
                </a:r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r>
                  <a:rPr lang="en-GB" sz="1800" dirty="0">
                    <a:latin typeface="+mj-lt"/>
                  </a:rPr>
                  <a:t>Now,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+mj-lt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+mj-lt"/>
                          </a:rPr>
                          <m:t>𝑋</m:t>
                        </m:r>
                      </m:e>
                      <m:sub>
                        <m:r>
                          <a:rPr lang="en-GB" sz="1800" i="1">
                            <a:latin typeface="+mj-lt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800" dirty="0">
                    <a:latin typeface="+mj-lt"/>
                  </a:rPr>
                  <a:t> is an ARMA(</a:t>
                </a:r>
                <a:r>
                  <a:rPr lang="en-GB" sz="1800" i="1" dirty="0" err="1">
                    <a:latin typeface="+mj-lt"/>
                  </a:rPr>
                  <a:t>p</a:t>
                </a:r>
                <a:r>
                  <a:rPr lang="en-GB" sz="1800" dirty="0" err="1">
                    <a:latin typeface="+mj-lt"/>
                  </a:rPr>
                  <a:t>,</a:t>
                </a:r>
                <a:r>
                  <a:rPr lang="en-GB" sz="1800" i="1" dirty="0" err="1">
                    <a:latin typeface="+mj-lt"/>
                  </a:rPr>
                  <a:t>q</a:t>
                </a:r>
                <a:r>
                  <a:rPr lang="en-GB" sz="1800" dirty="0">
                    <a:latin typeface="+mj-lt"/>
                  </a:rPr>
                  <a:t>) →  and we difference 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+mj-lt"/>
                          </a:rPr>
                        </m:ctrlPr>
                      </m:sSubPr>
                      <m:e>
                        <m:r>
                          <a:rPr lang="en-GB" sz="1800" i="1">
                            <a:latin typeface="+mj-lt"/>
                          </a:rPr>
                          <m:t>𝑍</m:t>
                        </m:r>
                      </m:e>
                      <m:sub>
                        <m:r>
                          <a:rPr lang="en-GB" sz="1800" i="1">
                            <a:latin typeface="+mj-lt"/>
                          </a:rPr>
                          <m:t>𝑡</m:t>
                        </m:r>
                      </m:sub>
                    </m:sSub>
                    <m:r>
                      <a:rPr lang="en-GB" sz="1800" b="0" i="1" smtClean="0">
                        <a:latin typeface="+mj-lt"/>
                      </a:rPr>
                      <m:t>=</m:t>
                    </m:r>
                    <m:r>
                      <m:rPr>
                        <m:sty m:val="p"/>
                      </m:rPr>
                      <a:rPr lang="en-GB" sz="1800" b="0" i="0" smtClean="0">
                        <a:latin typeface="+mj-lt"/>
                      </a:rPr>
                      <m:t>∇</m:t>
                    </m:r>
                    <m:sSub>
                      <m:sSubPr>
                        <m:ctrlPr>
                          <a:rPr lang="en-GB" sz="1800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+mj-lt"/>
                          </a:rPr>
                          <m:t>𝑋</m:t>
                        </m:r>
                      </m:e>
                      <m:sub>
                        <m:r>
                          <a:rPr lang="en-GB" sz="1800" b="0" i="1" smtClean="0">
                            <a:latin typeface="+mj-lt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1800" dirty="0">
                    <a:latin typeface="+mj-lt"/>
                  </a:rPr>
                  <a:t>  is </a:t>
                </a:r>
                <a:r>
                  <a:rPr lang="en-GB" sz="1800" b="1" dirty="0">
                    <a:latin typeface="+mj-lt"/>
                  </a:rPr>
                  <a:t>over-differenced</a:t>
                </a:r>
                <a:r>
                  <a:rPr lang="en-GB" sz="1800" dirty="0">
                    <a:latin typeface="+mj-lt"/>
                  </a:rPr>
                  <a:t>  →  stationary + noninvertible</a:t>
                </a:r>
              </a:p>
              <a:p>
                <a:pPr marL="0" indent="0">
                  <a:buNone/>
                </a:pPr>
                <a:endParaRPr lang="en-GB" sz="1800" dirty="0">
                  <a:latin typeface="+mj-lt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>
                          <a:latin typeface="+mj-lt"/>
                        </a:rPr>
                        <m:t>    </m:t>
                      </m:r>
                      <m:r>
                        <a:rPr lang="en-GB" sz="1800" i="1">
                          <a:latin typeface="+mj-lt"/>
                        </a:rPr>
                        <m:t>𝜙</m:t>
                      </m:r>
                      <m:d>
                        <m:dPr>
                          <m:ctrlPr>
                            <a:rPr lang="en-GB" sz="18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+mj-lt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GB" sz="1800" i="1">
                              <a:latin typeface="+mj-lt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+mj-lt"/>
                            </a:rPr>
                            <m:t>𝑍</m:t>
                          </m:r>
                        </m:e>
                        <m:sub>
                          <m:r>
                            <a:rPr lang="en-GB" sz="1800" i="1">
                              <a:latin typeface="+mj-lt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+mj-lt"/>
                        </a:rPr>
                        <m:t>=</m:t>
                      </m:r>
                      <m:d>
                        <m:d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800" i="1">
                          <a:latin typeface="+mj-lt"/>
                        </a:rPr>
                        <m:t>𝜃</m:t>
                      </m:r>
                      <m:d>
                        <m:dPr>
                          <m:ctrlPr>
                            <a:rPr lang="en-GB" sz="18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+mj-lt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GB" sz="1800" i="1">
                              <a:latin typeface="+mj-lt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+mj-lt"/>
                            </a:rPr>
                            <m:t>𝑎</m:t>
                          </m:r>
                        </m:e>
                        <m:sub>
                          <m:r>
                            <a:rPr lang="en-GB" sz="1800" i="1">
                              <a:latin typeface="+mj-lt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1800" i="1" dirty="0">
                  <a:latin typeface="+mj-lt"/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sz="18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+mj-lt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GB" sz="1800" i="1">
                              <a:latin typeface="+mj-lt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+mj-lt"/>
                            </a:rPr>
                            <m:t>𝑍</m:t>
                          </m:r>
                        </m:e>
                        <m:sub>
                          <m:r>
                            <a:rPr lang="en-GB" sz="1800" i="1">
                              <a:latin typeface="+mj-lt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+mj-lt"/>
                        </a:rPr>
                        <m:t>=</m:t>
                      </m:r>
                      <m:sSup>
                        <m:sSup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i="1">
                              <a:latin typeface="+mj-lt"/>
                            </a:rPr>
                            <m:t>𝜃</m:t>
                          </m:r>
                        </m:e>
                        <m:sup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GB" sz="1800" i="1">
                              <a:latin typeface="+mj-lt"/>
                            </a:rPr>
                          </m:ctrlPr>
                        </m:dPr>
                        <m:e>
                          <m:r>
                            <a:rPr lang="en-GB" sz="1800" i="1">
                              <a:latin typeface="+mj-lt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GB" sz="1800" i="1">
                              <a:latin typeface="+mj-lt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+mj-lt"/>
                            </a:rPr>
                            <m:t>𝑎</m:t>
                          </m:r>
                        </m:e>
                        <m:sub>
                          <m:r>
                            <a:rPr lang="en-GB" sz="1800" i="1">
                              <a:latin typeface="+mj-lt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1800" dirty="0">
                  <a:latin typeface="+mj-lt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latin typeface="+mj-lt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sz="1800" i="1">
                            <a:latin typeface="+mj-lt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1800" i="1">
                            <a:latin typeface="+mj-lt"/>
                          </a:rPr>
                        </m:ctrlPr>
                      </m:dPr>
                      <m:e>
                        <m:r>
                          <a:rPr lang="en-GB" sz="1800" i="1">
                            <a:latin typeface="+mj-lt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sz="1800" dirty="0">
                    <a:latin typeface="+mj-lt"/>
                  </a:rPr>
                  <a:t> has a </a:t>
                </a:r>
                <a:r>
                  <a:rPr lang="en-GB" sz="1800" b="1" dirty="0">
                    <a:latin typeface="+mj-lt"/>
                  </a:rPr>
                  <a:t>unit root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1800" b="1" dirty="0">
                  <a:latin typeface="+mj-lt"/>
                </a:endParaRPr>
              </a:p>
              <a:p>
                <a:pPr marL="0" indent="0">
                  <a:buNone/>
                </a:pPr>
                <a:endParaRPr lang="en-GB" sz="1800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DBACB0-1E12-410A-B8B3-486806FBF9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27416"/>
                <a:ext cx="10956534" cy="4582274"/>
              </a:xfrm>
              <a:blipFill>
                <a:blip r:embed="rId2"/>
                <a:stretch>
                  <a:fillRect l="-445" t="-1332" r="-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3B589E8-56E4-4367-8BA1-8419FA9A1695}"/>
              </a:ext>
            </a:extLst>
          </p:cNvPr>
          <p:cNvSpPr/>
          <p:nvPr/>
        </p:nvSpPr>
        <p:spPr>
          <a:xfrm rot="16200000">
            <a:off x="5716707" y="1382736"/>
            <a:ext cx="166101" cy="124317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F3812DD-FF3F-4FD8-87B2-43A17C6BE147}"/>
              </a:ext>
            </a:extLst>
          </p:cNvPr>
          <p:cNvSpPr/>
          <p:nvPr/>
        </p:nvSpPr>
        <p:spPr>
          <a:xfrm rot="5400000">
            <a:off x="5716707" y="1836514"/>
            <a:ext cx="166102" cy="58562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8D97927-D00A-4DF2-80E2-1FAEC53D5295}"/>
              </a:ext>
            </a:extLst>
          </p:cNvPr>
          <p:cNvSpPr/>
          <p:nvPr/>
        </p:nvSpPr>
        <p:spPr>
          <a:xfrm rot="16200000">
            <a:off x="6732136" y="3820273"/>
            <a:ext cx="166101" cy="124317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447B89C-2ACD-4B9D-9045-D9BED87BCDD2}"/>
              </a:ext>
            </a:extLst>
          </p:cNvPr>
          <p:cNvSpPr/>
          <p:nvPr/>
        </p:nvSpPr>
        <p:spPr>
          <a:xfrm rot="5400000">
            <a:off x="6732136" y="4263777"/>
            <a:ext cx="166102" cy="58562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AFC8EA-469E-4DF8-891C-FBA67F602F40}"/>
                  </a:ext>
                </a:extLst>
              </p:cNvPr>
              <p:cNvSpPr txBox="1"/>
              <p:nvPr/>
            </p:nvSpPr>
            <p:spPr>
              <a:xfrm>
                <a:off x="838199" y="5657671"/>
                <a:ext cx="1121569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b="1" dirty="0">
                    <a:solidFill>
                      <a:srgbClr val="FF0000"/>
                    </a:solidFill>
                  </a:rPr>
                  <a:t>CONCLUSION: </a:t>
                </a:r>
                <a:r>
                  <a:rPr lang="en-GB" dirty="0">
                    <a:solidFill>
                      <a:srgbClr val="FF0000"/>
                    </a:solidFill>
                  </a:rPr>
                  <a:t>You have to take the </a:t>
                </a:r>
                <a:r>
                  <a:rPr lang="en-GB" b="1" dirty="0">
                    <a:solidFill>
                      <a:srgbClr val="FF0000"/>
                    </a:solidFill>
                  </a:rPr>
                  <a:t>correct number of differences </a:t>
                </a:r>
                <a:r>
                  <a:rPr lang="en-GB" b="1" i="1" dirty="0">
                    <a:solidFill>
                      <a:srgbClr val="FF0000"/>
                    </a:solidFill>
                  </a:rPr>
                  <a:t>d</a:t>
                </a:r>
                <a:r>
                  <a:rPr lang="en-GB" b="1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to get a </a:t>
                </a:r>
                <a:r>
                  <a:rPr lang="en-GB" b="1" dirty="0">
                    <a:solidFill>
                      <a:srgbClr val="FF0000"/>
                    </a:solidFill>
                  </a:rPr>
                  <a:t>stationary </a:t>
                </a:r>
                <a:r>
                  <a:rPr lang="en-GB" dirty="0">
                    <a:solidFill>
                      <a:srgbClr val="FF0000"/>
                    </a:solidFill>
                  </a:rPr>
                  <a:t>(causal) and</a:t>
                </a:r>
                <a:r>
                  <a:rPr lang="en-GB" b="1" dirty="0">
                    <a:solidFill>
                      <a:srgbClr val="FF0000"/>
                    </a:solidFill>
                  </a:rPr>
                  <a:t> invertible </a:t>
                </a:r>
                <a:r>
                  <a:rPr lang="en-GB" dirty="0">
                    <a:solidFill>
                      <a:srgbClr val="FF0000"/>
                    </a:solidFill>
                  </a:rPr>
                  <a:t>ARMA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Usually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(no unit root) or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(unit root), but occasionally you have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b="1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AFC8EA-469E-4DF8-891C-FBA67F602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657671"/>
                <a:ext cx="11215699" cy="1200329"/>
              </a:xfrm>
              <a:prstGeom prst="rect">
                <a:avLst/>
              </a:prstGeom>
              <a:blipFill>
                <a:blip r:embed="rId3"/>
                <a:stretch>
                  <a:fillRect l="-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3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B309-C0CF-4D6E-8529-69FCF6BE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26987" cy="490281"/>
          </a:xfrm>
        </p:spPr>
        <p:txBody>
          <a:bodyPr>
            <a:normAutofit/>
          </a:bodyPr>
          <a:lstStyle/>
          <a:p>
            <a:r>
              <a:rPr lang="en-GB" sz="2000" b="1" dirty="0"/>
              <a:t>9.2. Limit distributions for UR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8771"/>
                <a:ext cx="10439400" cy="137879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/>
                  <a:t>(1) We want to test a unit root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dirty="0"/>
                  <a:t> polynomial for this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b="1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(2) To simplify it, we want to test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b="1" dirty="0">
                    <a:latin typeface="+mj-lt"/>
                  </a:rPr>
                  <a:t> </a:t>
                </a:r>
                <a:r>
                  <a:rPr lang="en-GB" dirty="0">
                    <a:latin typeface="+mj-lt"/>
                  </a:rPr>
                  <a:t>in the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𝝓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GB" b="1" dirty="0">
                    <a:latin typeface="+mj-lt"/>
                  </a:rPr>
                  <a:t>, </a:t>
                </a:r>
                <a:r>
                  <a:rPr lang="en-GB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>
                    <a:latin typeface="+mj-lt"/>
                  </a:rPr>
                  <a:t> is some stationary and invertible noise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dirty="0">
                    <a:latin typeface="+mj-lt"/>
                  </a:rPr>
                  <a:t>(3) We construct the statistic/estimator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GB" dirty="0">
                    <a:latin typeface="+mj-lt"/>
                  </a:rPr>
                  <a:t>, which has no standard distribution under the null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b="1" dirty="0">
                    <a:latin typeface="+mj-lt"/>
                  </a:rPr>
                  <a:t> </a:t>
                </a:r>
                <a:endParaRPr lang="en-GB" dirty="0">
                  <a:solidFill>
                    <a:schemeClr val="accent5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8771"/>
                <a:ext cx="10439400" cy="1378793"/>
              </a:xfrm>
              <a:blipFill>
                <a:blip r:embed="rId2"/>
                <a:stretch>
                  <a:fillRect l="-234" b="-38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37F705-51AB-44A5-904A-4532AA690457}"/>
              </a:ext>
            </a:extLst>
          </p:cNvPr>
          <p:cNvSpPr txBox="1">
            <a:spLocks/>
          </p:cNvSpPr>
          <p:nvPr/>
        </p:nvSpPr>
        <p:spPr>
          <a:xfrm>
            <a:off x="639980" y="3429000"/>
            <a:ext cx="9044709" cy="2442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en-GB" sz="12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F3415C-0B0D-4F07-9045-93FC77BBF518}"/>
                  </a:ext>
                </a:extLst>
              </p:cNvPr>
              <p:cNvSpPr txBox="1"/>
              <p:nvPr/>
            </p:nvSpPr>
            <p:spPr>
              <a:xfrm>
                <a:off x="838200" y="2454309"/>
                <a:ext cx="11249618" cy="1018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The limit distribution is the </a:t>
                </a:r>
                <a:r>
                  <a:rPr lang="en-GB" b="1" dirty="0">
                    <a:latin typeface="+mj-lt"/>
                  </a:rPr>
                  <a:t>Wiener process </a:t>
                </a:r>
                <a:r>
                  <a:rPr lang="en-GB" dirty="0">
                    <a:latin typeface="+mj-lt"/>
                  </a:rPr>
                  <a:t>or the standard </a:t>
                </a:r>
                <a:r>
                  <a:rPr lang="en-GB" b="1" dirty="0">
                    <a:latin typeface="+mj-lt"/>
                  </a:rPr>
                  <a:t>Brownian motion </a:t>
                </a:r>
                <a:r>
                  <a:rPr lang="en-GB" dirty="0">
                    <a:latin typeface="+mj-lt"/>
                  </a:rPr>
                  <a:t>in one dimension</a:t>
                </a:r>
              </a:p>
              <a:p>
                <a:endParaRPr lang="en-GB" dirty="0">
                  <a:latin typeface="+mj-lt"/>
                </a:endParaRPr>
              </a:p>
              <a:p>
                <a:r>
                  <a:rPr lang="en-GB" dirty="0">
                    <a:latin typeface="+mj-lt"/>
                  </a:rPr>
                  <a:t>Build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+mj-lt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groupChr>
                    <m:r>
                      <a:rPr lang="en-GB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latin typeface="+mj-lt"/>
                  </a:rPr>
                  <a:t>   </a:t>
                </a:r>
                <a:r>
                  <a:rPr lang="en-GB" dirty="0">
                    <a:solidFill>
                      <a:srgbClr val="0070C0"/>
                    </a:solidFill>
                    <a:latin typeface="+mj-lt"/>
                  </a:rPr>
                  <a:t>[think about </a:t>
                </a:r>
                <a:r>
                  <a:rPr lang="en-GB" i="1" dirty="0">
                    <a:solidFill>
                      <a:srgbClr val="0070C0"/>
                    </a:solidFill>
                    <a:latin typeface="+mj-lt"/>
                  </a:rPr>
                  <a:t>W </a:t>
                </a:r>
                <a:r>
                  <a:rPr lang="en-GB" dirty="0">
                    <a:solidFill>
                      <a:srgbClr val="0070C0"/>
                    </a:solidFill>
                    <a:latin typeface="+mj-lt"/>
                  </a:rPr>
                  <a:t>as a random walk with microscopic increments in </a:t>
                </a:r>
                <a:r>
                  <a:rPr lang="en-GB" i="1" dirty="0">
                    <a:solidFill>
                      <a:srgbClr val="0070C0"/>
                    </a:solidFill>
                    <a:latin typeface="+mj-lt"/>
                  </a:rPr>
                  <a:t>t</a:t>
                </a:r>
                <a:r>
                  <a:rPr lang="en-GB" dirty="0">
                    <a:solidFill>
                      <a:srgbClr val="0070C0"/>
                    </a:solidFill>
                    <a:latin typeface="+mj-lt"/>
                  </a:rPr>
                  <a:t>]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F3415C-0B0D-4F07-9045-93FC77BBF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54309"/>
                <a:ext cx="11249618" cy="1018484"/>
              </a:xfrm>
              <a:prstGeom prst="rect">
                <a:avLst/>
              </a:prstGeom>
              <a:blipFill>
                <a:blip r:embed="rId3"/>
                <a:stretch>
                  <a:fillRect l="-488" t="-3593" r="-108" b="-65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 descr="Brownian motion">
            <a:extLst>
              <a:ext uri="{FF2B5EF4-FFF2-40B4-BE49-F238E27FC236}">
                <a16:creationId xmlns:a16="http://schemas.microsoft.com/office/drawing/2014/main" id="{A278BF02-5C9B-407B-B4D7-4A03FDBB4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34" y="4471850"/>
            <a:ext cx="25527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portrait">
            <a:extLst>
              <a:ext uri="{FF2B5EF4-FFF2-40B4-BE49-F238E27FC236}">
                <a16:creationId xmlns:a16="http://schemas.microsoft.com/office/drawing/2014/main" id="{8ED76022-D76C-455E-9511-7DC53125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6832"/>
            <a:ext cx="2389188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81E2095-7EAC-4B50-B17E-9997A2383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249" y="3915770"/>
            <a:ext cx="2840751" cy="29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3D7A67-CD86-4B64-95BF-198B0C0A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01" y="4207674"/>
            <a:ext cx="3138467" cy="225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B309-C0CF-4D6E-8529-69FCF6BE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44" y="351730"/>
            <a:ext cx="5726987" cy="490281"/>
          </a:xfrm>
        </p:spPr>
        <p:txBody>
          <a:bodyPr>
            <a:normAutofit/>
          </a:bodyPr>
          <a:lstStyle/>
          <a:p>
            <a:r>
              <a:rPr lang="en-GB" sz="2000" b="1" dirty="0"/>
              <a:t>9.3. Three UR tests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3544" y="936871"/>
                <a:ext cx="4158052" cy="184247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1800" dirty="0">
                    <a:latin typeface="+mj-lt"/>
                  </a:rPr>
                  <a:t>In practice, in order to test whether </a:t>
                </a:r>
                <a14:m>
                  <m:oMath xmlns:m="http://schemas.openxmlformats.org/officeDocument/2006/math">
                    <m:r>
                      <a:rPr lang="en-GB" sz="1800" b="1" i="1">
                        <a:latin typeface="+mj-lt"/>
                      </a:rPr>
                      <m:t>𝝓</m:t>
                    </m:r>
                    <m:r>
                      <a:rPr lang="en-GB" sz="1800" b="1" i="1">
                        <a:latin typeface="+mj-lt"/>
                      </a:rPr>
                      <m:t>=</m:t>
                    </m:r>
                    <m:r>
                      <a:rPr lang="en-GB" sz="1800" b="1" i="1">
                        <a:latin typeface="+mj-lt"/>
                      </a:rPr>
                      <m:t>𝟏</m:t>
                    </m:r>
                  </m:oMath>
                </a14:m>
                <a:r>
                  <a:rPr lang="en-GB" sz="1800" b="1" dirty="0">
                    <a:latin typeface="+mj-lt"/>
                  </a:rPr>
                  <a:t>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1800" dirty="0">
                    <a:latin typeface="+mj-lt"/>
                  </a:rPr>
                  <a:t>we test whether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b="1" i="1">
                            <a:latin typeface="+mj-lt"/>
                          </a:rPr>
                        </m:ctrlPr>
                      </m:dPr>
                      <m:e>
                        <m:r>
                          <a:rPr lang="en-GB" sz="1800" b="1" i="1">
                            <a:latin typeface="+mj-lt"/>
                          </a:rPr>
                          <m:t>𝝓</m:t>
                        </m:r>
                        <m:r>
                          <a:rPr lang="en-GB" sz="1800" b="1" i="1">
                            <a:latin typeface="+mj-lt"/>
                          </a:rPr>
                          <m:t>−</m:t>
                        </m:r>
                        <m:r>
                          <a:rPr lang="en-GB" sz="1800" b="1" i="1">
                            <a:latin typeface="+mj-lt"/>
                          </a:rPr>
                          <m:t>𝟏</m:t>
                        </m:r>
                      </m:e>
                    </m:d>
                    <m:r>
                      <a:rPr lang="en-GB" sz="1800" b="1" i="1" smtClean="0">
                        <a:latin typeface="+mj-lt"/>
                      </a:rPr>
                      <m:t>=</m:t>
                    </m:r>
                    <m:r>
                      <a:rPr lang="en-GB" sz="1800" b="1" i="1" smtClean="0">
                        <a:latin typeface="+mj-lt"/>
                      </a:rPr>
                      <m:t>𝟎</m:t>
                    </m:r>
                    <m:r>
                      <a:rPr lang="en-GB" sz="1800" b="1" i="1" smtClean="0">
                        <a:latin typeface="+mj-lt"/>
                      </a:rPr>
                      <m:t> </m:t>
                    </m:r>
                  </m:oMath>
                </a14:m>
                <a:endParaRPr lang="en-GB" sz="1800" dirty="0">
                  <a:latin typeface="+mj-lt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GB" sz="1800" dirty="0">
                    <a:latin typeface="+mj-lt"/>
                  </a:rPr>
                  <a:t>or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latin typeface="+mj-lt"/>
                      </a:rPr>
                      <m:t>𝜹</m:t>
                    </m:r>
                    <m:r>
                      <a:rPr lang="en-GB" sz="1800" b="1" i="1" smtClean="0">
                        <a:latin typeface="+mj-lt"/>
                      </a:rPr>
                      <m:t>=</m:t>
                    </m:r>
                    <m:r>
                      <a:rPr lang="en-GB" sz="1800" b="1" i="1" smtClean="0">
                        <a:latin typeface="+mj-lt"/>
                      </a:rPr>
                      <m:t>𝟎</m:t>
                    </m:r>
                    <m:r>
                      <a:rPr lang="en-GB" sz="1800" b="1" i="1" smtClean="0">
                        <a:latin typeface="+mj-lt"/>
                      </a:rPr>
                      <m:t> </m:t>
                    </m:r>
                  </m:oMath>
                </a14:m>
                <a:r>
                  <a:rPr lang="en-GB" sz="1800" dirty="0">
                    <a:latin typeface="+mj-lt"/>
                  </a:rPr>
                  <a:t>in the equation</a:t>
                </a:r>
                <a:endParaRPr lang="en-GB" sz="1800" b="1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6F3C32-5B5D-4752-8756-91D6D7968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3544" y="936871"/>
                <a:ext cx="4158052" cy="1842476"/>
              </a:xfrm>
              <a:blipFill>
                <a:blip r:embed="rId2"/>
                <a:stretch>
                  <a:fillRect l="-13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37F705-51AB-44A5-904A-4532AA6904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3544" y="3461806"/>
                <a:ext cx="10495470" cy="30217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sz="2000" dirty="0">
                    <a:latin typeface="+mj-lt"/>
                  </a:rPr>
                  <a:t>There are three main versions of this test – </a:t>
                </a:r>
                <a:r>
                  <a:rPr lang="en-GB" sz="2000" b="1" dirty="0">
                    <a:latin typeface="+mj-lt"/>
                  </a:rPr>
                  <a:t>Dickey-Fuller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𝑤𝑛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GB" sz="2000" dirty="0">
                  <a:latin typeface="+mj-lt"/>
                </a:endParaRPr>
              </a:p>
              <a:p>
                <a:pPr marL="342900" indent="-342900">
                  <a:lnSpc>
                    <a:spcPct val="150000"/>
                  </a:lnSpc>
                  <a:buAutoNum type="arabicParenBoth"/>
                </a:pPr>
                <a:r>
                  <a:rPr lang="en-GB" sz="2000" dirty="0">
                    <a:latin typeface="+mj-lt"/>
                  </a:rPr>
                  <a:t>Basic UR test: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sz="2000" b="1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>
                            <a:latin typeface="+mj-lt"/>
                          </a:rPr>
                        </m:ctrlPr>
                      </m:sSupPr>
                      <m:e>
                        <m:r>
                          <a:rPr lang="en-GB" sz="2000" b="1">
                            <a:latin typeface="+mj-lt"/>
                          </a:rPr>
                          <m:t>𝛁</m:t>
                        </m:r>
                      </m:e>
                      <m:sup>
                        <m:r>
                          <a:rPr lang="en-GB" sz="2000" b="1" i="1">
                            <a:latin typeface="+mj-lt"/>
                          </a:rPr>
                          <m:t>𝒅</m:t>
                        </m:r>
                      </m:sup>
                    </m:sSup>
                    <m:sSub>
                      <m:sSubPr>
                        <m:ctrlPr>
                          <a:rPr lang="en-GB" sz="2000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+mj-lt"/>
                          </a:rPr>
                          <m:t>𝒁</m:t>
                        </m:r>
                      </m:e>
                      <m:sub>
                        <m:r>
                          <a:rPr lang="en-GB" sz="2000" b="1" i="1">
                            <a:latin typeface="+mj-lt"/>
                          </a:rPr>
                          <m:t>𝒕</m:t>
                        </m:r>
                      </m:sub>
                    </m:sSub>
                    <m:r>
                      <a:rPr lang="en-GB" sz="2000" b="1" i="1">
                        <a:latin typeface="+mj-lt"/>
                      </a:rPr>
                      <m:t>=</m:t>
                    </m:r>
                    <m:r>
                      <a:rPr lang="en-GB" sz="2000" b="1" i="1">
                        <a:latin typeface="+mj-lt"/>
                      </a:rPr>
                      <m:t>𝜹</m:t>
                    </m:r>
                    <m:sSub>
                      <m:sSubPr>
                        <m:ctrlPr>
                          <a:rPr lang="en-GB" sz="2000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+mj-lt"/>
                          </a:rPr>
                          <m:t>𝒁</m:t>
                        </m:r>
                      </m:e>
                      <m:sub>
                        <m:r>
                          <a:rPr lang="en-GB" sz="2000" b="1" i="1">
                            <a:latin typeface="+mj-lt"/>
                          </a:rPr>
                          <m:t>𝒕</m:t>
                        </m:r>
                        <m:r>
                          <a:rPr lang="en-GB" sz="2000" b="1" i="1">
                            <a:latin typeface="+mj-lt"/>
                          </a:rPr>
                          <m:t>−</m:t>
                        </m:r>
                        <m:r>
                          <a:rPr lang="en-GB" sz="2000" b="1" i="1">
                            <a:latin typeface="+mj-lt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+mj-lt"/>
                      </a:rPr>
                      <m:t>+</m:t>
                    </m:r>
                    <m:sSub>
                      <m:sSubPr>
                        <m:ctrlPr>
                          <a:rPr lang="en-GB" sz="2000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+mj-lt"/>
                          </a:rPr>
                          <m:t>𝒖</m:t>
                        </m:r>
                      </m:e>
                      <m:sub>
                        <m:r>
                          <a:rPr lang="en-GB" sz="2000" b="1" i="1">
                            <a:latin typeface="+mj-lt"/>
                          </a:rPr>
                          <m:t>𝒕</m:t>
                        </m:r>
                      </m:sub>
                    </m:sSub>
                  </m:oMath>
                </a14:m>
                <a:endParaRPr lang="en-GB" sz="2000" dirty="0">
                  <a:latin typeface="+mj-lt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AutoNum type="arabicParenBoth"/>
                </a:pPr>
                <a:r>
                  <a:rPr lang="en-GB" sz="2000" dirty="0">
                    <a:latin typeface="+mj-lt"/>
                  </a:rPr>
                  <a:t>Unit root with drift: </a:t>
                </a:r>
                <a:endParaRPr lang="en-GB" sz="2000" b="1" i="1" dirty="0">
                  <a:latin typeface="+mj-lt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sz="2000" b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>
                            <a:latin typeface="+mj-lt"/>
                          </a:rPr>
                        </m:ctrlPr>
                      </m:sSupPr>
                      <m:e>
                        <m:r>
                          <a:rPr lang="en-GB" sz="2000" b="1">
                            <a:latin typeface="+mj-lt"/>
                          </a:rPr>
                          <m:t>𝛁</m:t>
                        </m:r>
                      </m:e>
                      <m:sup>
                        <m:r>
                          <a:rPr lang="en-GB" sz="2000" b="1" i="1">
                            <a:latin typeface="+mj-lt"/>
                          </a:rPr>
                          <m:t>𝒅</m:t>
                        </m:r>
                      </m:sup>
                    </m:sSup>
                    <m:sSub>
                      <m:sSubPr>
                        <m:ctrlPr>
                          <a:rPr lang="en-GB" sz="2000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+mj-lt"/>
                          </a:rPr>
                          <m:t>𝒁</m:t>
                        </m:r>
                      </m:e>
                      <m:sub>
                        <m:r>
                          <a:rPr lang="en-GB" sz="2000" b="1" i="1">
                            <a:latin typeface="+mj-lt"/>
                          </a:rPr>
                          <m:t>𝒕</m:t>
                        </m:r>
                      </m:sub>
                    </m:sSub>
                    <m:r>
                      <a:rPr lang="en-GB" sz="2000" b="1" i="1">
                        <a:latin typeface="+mj-lt"/>
                      </a:rPr>
                      <m:t>=</m:t>
                    </m:r>
                    <m:r>
                      <a:rPr lang="en-GB" sz="2000" b="1" i="1" smtClean="0">
                        <a:latin typeface="+mj-lt"/>
                      </a:rPr>
                      <m:t>𝜶</m:t>
                    </m:r>
                    <m:r>
                      <a:rPr lang="en-GB" sz="2000" b="1" i="1" smtClean="0">
                        <a:latin typeface="+mj-lt"/>
                      </a:rPr>
                      <m:t>+</m:t>
                    </m:r>
                    <m:r>
                      <a:rPr lang="en-GB" sz="2000" b="1" i="1">
                        <a:latin typeface="+mj-lt"/>
                      </a:rPr>
                      <m:t>𝜹</m:t>
                    </m:r>
                    <m:sSub>
                      <m:sSubPr>
                        <m:ctrlPr>
                          <a:rPr lang="en-GB" sz="2000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+mj-lt"/>
                          </a:rPr>
                          <m:t>𝒁</m:t>
                        </m:r>
                      </m:e>
                      <m:sub>
                        <m:r>
                          <a:rPr lang="en-GB" sz="2000" b="1" i="1">
                            <a:latin typeface="+mj-lt"/>
                          </a:rPr>
                          <m:t>𝒕</m:t>
                        </m:r>
                        <m:r>
                          <a:rPr lang="en-GB" sz="2000" b="1" i="1">
                            <a:latin typeface="+mj-lt"/>
                          </a:rPr>
                          <m:t>−</m:t>
                        </m:r>
                        <m:r>
                          <a:rPr lang="en-GB" sz="2000" b="1" i="1">
                            <a:latin typeface="+mj-lt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+mj-lt"/>
                      </a:rPr>
                      <m:t>+</m:t>
                    </m:r>
                    <m:sSub>
                      <m:sSubPr>
                        <m:ctrlPr>
                          <a:rPr lang="en-GB" sz="2000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+mj-lt"/>
                          </a:rPr>
                          <m:t>𝒖</m:t>
                        </m:r>
                      </m:e>
                      <m:sub>
                        <m:r>
                          <a:rPr lang="en-GB" sz="2000" b="1" i="1">
                            <a:latin typeface="+mj-lt"/>
                          </a:rPr>
                          <m:t>𝒕</m:t>
                        </m:r>
                      </m:sub>
                    </m:sSub>
                  </m:oMath>
                </a14:m>
                <a:endParaRPr lang="en-GB" sz="2000" dirty="0">
                  <a:latin typeface="+mj-lt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AutoNum type="arabicParenBoth"/>
                </a:pPr>
                <a:r>
                  <a:rPr lang="en-GB" sz="2000" dirty="0">
                    <a:latin typeface="+mj-lt"/>
                  </a:rPr>
                  <a:t>Unit root with drift and deterministic trend: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GB" sz="2000" b="1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>
                            <a:latin typeface="+mj-lt"/>
                          </a:rPr>
                        </m:ctrlPr>
                      </m:sSupPr>
                      <m:e>
                        <m:r>
                          <a:rPr lang="en-GB" sz="2000" b="1">
                            <a:latin typeface="+mj-lt"/>
                          </a:rPr>
                          <m:t>𝛁</m:t>
                        </m:r>
                      </m:e>
                      <m:sup>
                        <m:r>
                          <a:rPr lang="en-GB" sz="2000" b="1" i="1">
                            <a:latin typeface="+mj-lt"/>
                          </a:rPr>
                          <m:t>𝒅</m:t>
                        </m:r>
                      </m:sup>
                    </m:sSup>
                    <m:sSub>
                      <m:sSubPr>
                        <m:ctrlPr>
                          <a:rPr lang="en-GB" sz="2000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+mj-lt"/>
                          </a:rPr>
                          <m:t>𝒁</m:t>
                        </m:r>
                      </m:e>
                      <m:sub>
                        <m:r>
                          <a:rPr lang="en-GB" sz="2000" b="1" i="1">
                            <a:latin typeface="+mj-lt"/>
                          </a:rPr>
                          <m:t>𝒕</m:t>
                        </m:r>
                      </m:sub>
                    </m:sSub>
                    <m:r>
                      <a:rPr lang="en-GB" sz="2000" b="1" i="1">
                        <a:latin typeface="+mj-lt"/>
                      </a:rPr>
                      <m:t>=</m:t>
                    </m:r>
                    <m:r>
                      <a:rPr lang="en-GB" sz="2000" b="1" i="1">
                        <a:latin typeface="+mj-lt"/>
                      </a:rPr>
                      <m:t>𝜶</m:t>
                    </m:r>
                    <m:r>
                      <a:rPr lang="en-GB" sz="2000" b="1" i="1">
                        <a:latin typeface="+mj-lt"/>
                      </a:rPr>
                      <m:t>+</m:t>
                    </m:r>
                    <m:r>
                      <a:rPr lang="en-GB" sz="2000" b="1" i="1" smtClean="0">
                        <a:latin typeface="+mj-lt"/>
                      </a:rPr>
                      <m:t>𝜷</m:t>
                    </m:r>
                    <m:r>
                      <a:rPr lang="en-GB" sz="2000" b="1" i="1" smtClean="0">
                        <a:latin typeface="+mj-lt"/>
                      </a:rPr>
                      <m:t>𝒕</m:t>
                    </m:r>
                    <m:r>
                      <a:rPr lang="en-GB" sz="2000" b="1" i="1" smtClean="0">
                        <a:latin typeface="+mj-lt"/>
                      </a:rPr>
                      <m:t>+</m:t>
                    </m:r>
                    <m:r>
                      <a:rPr lang="en-GB" sz="2000" b="1" i="1">
                        <a:latin typeface="+mj-lt"/>
                      </a:rPr>
                      <m:t>𝜹</m:t>
                    </m:r>
                    <m:sSub>
                      <m:sSubPr>
                        <m:ctrlPr>
                          <a:rPr lang="en-GB" sz="2000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+mj-lt"/>
                          </a:rPr>
                          <m:t>𝒁</m:t>
                        </m:r>
                      </m:e>
                      <m:sub>
                        <m:r>
                          <a:rPr lang="en-GB" sz="2000" b="1" i="1">
                            <a:latin typeface="+mj-lt"/>
                          </a:rPr>
                          <m:t>𝒕</m:t>
                        </m:r>
                        <m:r>
                          <a:rPr lang="en-GB" sz="2000" b="1" i="1">
                            <a:latin typeface="+mj-lt"/>
                          </a:rPr>
                          <m:t>−</m:t>
                        </m:r>
                        <m:r>
                          <a:rPr lang="en-GB" sz="2000" b="1" i="1">
                            <a:latin typeface="+mj-lt"/>
                          </a:rPr>
                          <m:t>𝟏</m:t>
                        </m:r>
                      </m:sub>
                    </m:sSub>
                    <m:r>
                      <a:rPr lang="en-GB" sz="2000" b="1" i="1">
                        <a:latin typeface="+mj-lt"/>
                      </a:rPr>
                      <m:t>+</m:t>
                    </m:r>
                    <m:sSub>
                      <m:sSubPr>
                        <m:ctrlPr>
                          <a:rPr lang="en-GB" sz="2000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+mj-lt"/>
                          </a:rPr>
                          <m:t>𝒖</m:t>
                        </m:r>
                      </m:e>
                      <m:sub>
                        <m:r>
                          <a:rPr lang="en-GB" sz="2000" b="1" i="1">
                            <a:latin typeface="+mj-lt"/>
                          </a:rPr>
                          <m:t>𝒕</m:t>
                        </m:r>
                      </m:sub>
                    </m:sSub>
                  </m:oMath>
                </a14:m>
                <a:endParaRPr lang="en-GB" sz="2000" dirty="0">
                  <a:latin typeface="+mj-lt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37F705-51AB-44A5-904A-4532AA690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44" y="3461806"/>
                <a:ext cx="10495470" cy="3021722"/>
              </a:xfrm>
              <a:prstGeom prst="rect">
                <a:avLst/>
              </a:prstGeom>
              <a:blipFill>
                <a:blip r:embed="rId3"/>
                <a:stretch>
                  <a:fillRect l="-639" t="-1210" b="-7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0675E9-A6C5-4603-BDDE-06F2C780ACFA}"/>
                  </a:ext>
                </a:extLst>
              </p:cNvPr>
              <p:cNvSpPr txBox="1"/>
              <p:nvPr/>
            </p:nvSpPr>
            <p:spPr>
              <a:xfrm>
                <a:off x="5024926" y="936871"/>
                <a:ext cx="3423822" cy="2052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GB" b="1" i="1" smtClean="0">
                        <a:latin typeface="+mj-lt"/>
                      </a:rPr>
                      <m:t>                  </m:t>
                    </m:r>
                    <m:sSub>
                      <m:sSubPr>
                        <m:ctrlPr>
                          <a:rPr lang="en-GB" b="1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GB" b="1" i="1">
                            <a:latin typeface="+mj-lt"/>
                          </a:rPr>
                          <m:t>𝒁</m:t>
                        </m:r>
                      </m:e>
                      <m:sub>
                        <m:r>
                          <a:rPr lang="en-GB" b="1" i="1">
                            <a:latin typeface="+mj-lt"/>
                          </a:rPr>
                          <m:t>𝒕</m:t>
                        </m:r>
                      </m:sub>
                    </m:sSub>
                    <m:r>
                      <a:rPr lang="en-GB" b="1" i="1">
                        <a:latin typeface="+mj-lt"/>
                      </a:rPr>
                      <m:t>=</m:t>
                    </m:r>
                    <m:r>
                      <a:rPr lang="en-GB" b="1" i="1">
                        <a:latin typeface="+mj-lt"/>
                      </a:rPr>
                      <m:t>𝝓</m:t>
                    </m:r>
                    <m:sSub>
                      <m:sSubPr>
                        <m:ctrlPr>
                          <a:rPr lang="en-GB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b="1" i="1">
                            <a:latin typeface="+mj-lt"/>
                          </a:rPr>
                          <m:t>𝒁</m:t>
                        </m:r>
                      </m:e>
                      <m:sub>
                        <m:r>
                          <a:rPr lang="en-GB" b="1" i="1">
                            <a:latin typeface="+mj-lt"/>
                          </a:rPr>
                          <m:t>𝒕</m:t>
                        </m:r>
                        <m:r>
                          <a:rPr lang="en-GB" b="1" i="1">
                            <a:latin typeface="+mj-lt"/>
                          </a:rPr>
                          <m:t>−</m:t>
                        </m:r>
                        <m:r>
                          <a:rPr lang="en-GB" b="1" i="1">
                            <a:latin typeface="+mj-lt"/>
                          </a:rPr>
                          <m:t>𝟏</m:t>
                        </m:r>
                        <m:r>
                          <a:rPr lang="en-GB" b="1" i="1">
                            <a:latin typeface="+mj-lt"/>
                          </a:rPr>
                          <m:t> </m:t>
                        </m:r>
                      </m:sub>
                    </m:sSub>
                    <m:r>
                      <a:rPr lang="en-GB" b="1" i="1">
                        <a:latin typeface="+mj-lt"/>
                      </a:rPr>
                      <m:t>+</m:t>
                    </m:r>
                    <m:sSub>
                      <m:sSubPr>
                        <m:ctrlPr>
                          <a:rPr lang="en-GB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b="1" i="1">
                            <a:latin typeface="+mj-lt"/>
                          </a:rPr>
                          <m:t>𝒖</m:t>
                        </m:r>
                      </m:e>
                      <m:sub>
                        <m:r>
                          <a:rPr lang="en-GB" b="1" i="1">
                            <a:latin typeface="+mj-lt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+mj-lt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+mj-lt"/>
                            </a:rPr>
                            <m:t>𝒁</m:t>
                          </m:r>
                        </m:e>
                        <m:sub>
                          <m:r>
                            <a:rPr lang="en-GB" b="1" i="1" smtClean="0">
                              <a:latin typeface="+mj-lt"/>
                            </a:rPr>
                            <m:t>𝒕</m:t>
                          </m:r>
                        </m:sub>
                      </m:sSub>
                      <m:r>
                        <a:rPr lang="en-GB" b="1" i="1" smtClean="0">
                          <a:latin typeface="+mj-lt"/>
                        </a:rPr>
                        <m:t>−</m:t>
                      </m:r>
                      <m:sSub>
                        <m:sSubPr>
                          <m:ctrlPr>
                            <a:rPr lang="en-GB" b="1" i="1" smtClean="0">
                              <a:latin typeface="+mj-lt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+mj-lt"/>
                            </a:rPr>
                            <m:t>𝒁</m:t>
                          </m:r>
                        </m:e>
                        <m:sub>
                          <m:r>
                            <a:rPr lang="en-GB" b="1" i="1" smtClean="0">
                              <a:latin typeface="+mj-lt"/>
                            </a:rPr>
                            <m:t>𝒕</m:t>
                          </m:r>
                          <m:r>
                            <a:rPr lang="en-GB" b="1" i="1" smtClean="0">
                              <a:latin typeface="+mj-lt"/>
                            </a:rPr>
                            <m:t>−</m:t>
                          </m:r>
                          <m:r>
                            <a:rPr lang="en-GB" b="1" i="1" smtClean="0">
                              <a:latin typeface="+mj-lt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+mj-lt"/>
                        </a:rPr>
                        <m:t>=</m:t>
                      </m:r>
                      <m:d>
                        <m:dPr>
                          <m:ctrlPr>
                            <a:rPr lang="en-GB" b="1" i="1" smtClean="0">
                              <a:latin typeface="+mj-lt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+mj-lt"/>
                            </a:rPr>
                            <m:t>𝝓</m:t>
                          </m:r>
                          <m:r>
                            <a:rPr lang="en-GB" b="1" i="1" smtClean="0">
                              <a:latin typeface="+mj-lt"/>
                            </a:rPr>
                            <m:t>−</m:t>
                          </m:r>
                          <m:r>
                            <a:rPr lang="en-GB" b="1" i="1" smtClean="0">
                              <a:latin typeface="+mj-lt"/>
                            </a:rPr>
                            <m:t>𝟏</m:t>
                          </m:r>
                        </m:e>
                      </m:d>
                      <m:sSub>
                        <m:sSubPr>
                          <m:ctrlPr>
                            <a:rPr lang="en-GB" b="1" i="1">
                              <a:latin typeface="+mj-lt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+mj-lt"/>
                            </a:rPr>
                            <m:t>𝒁</m:t>
                          </m:r>
                        </m:e>
                        <m:sub>
                          <m:r>
                            <a:rPr lang="en-GB" b="1" i="1">
                              <a:latin typeface="+mj-lt"/>
                            </a:rPr>
                            <m:t>𝒕</m:t>
                          </m:r>
                          <m:r>
                            <a:rPr lang="en-GB" b="1" i="1">
                              <a:latin typeface="+mj-lt"/>
                            </a:rPr>
                            <m:t>−</m:t>
                          </m:r>
                          <m:r>
                            <a:rPr lang="en-GB" b="1" i="1">
                              <a:latin typeface="+mj-lt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+mj-lt"/>
                        </a:rPr>
                        <m:t>+</m:t>
                      </m:r>
                      <m:sSub>
                        <m:sSubPr>
                          <m:ctrlPr>
                            <a:rPr lang="en-GB" b="1" i="1" smtClean="0">
                              <a:latin typeface="+mj-lt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+mj-lt"/>
                            </a:rPr>
                            <m:t>𝒖</m:t>
                          </m:r>
                        </m:e>
                        <m:sub>
                          <m:r>
                            <a:rPr lang="en-GB" b="1" i="1" smtClean="0">
                              <a:latin typeface="+mj-lt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GB" b="1" i="1" smtClean="0">
                        <a:latin typeface="+mj-lt"/>
                      </a:rPr>
                      <m:t>             </m:t>
                    </m:r>
                    <m:sSup>
                      <m:sSupPr>
                        <m:ctrlPr>
                          <a:rPr lang="en-GB" b="1" i="1" smtClean="0">
                            <a:latin typeface="+mj-lt"/>
                          </a:rPr>
                        </m:ctrlPr>
                      </m:sSupPr>
                      <m:e>
                        <m:r>
                          <a:rPr lang="en-GB" b="1">
                            <a:latin typeface="+mj-lt"/>
                          </a:rPr>
                          <m:t>𝛁</m:t>
                        </m:r>
                      </m:e>
                      <m:sup>
                        <m:r>
                          <a:rPr lang="en-GB" b="1" i="1">
                            <a:latin typeface="+mj-lt"/>
                          </a:rPr>
                          <m:t>𝒅</m:t>
                        </m:r>
                      </m:sup>
                    </m:sSup>
                    <m:sSub>
                      <m:sSubPr>
                        <m:ctrlPr>
                          <a:rPr lang="en-GB" b="1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+mj-lt"/>
                          </a:rPr>
                          <m:t>𝒁</m:t>
                        </m:r>
                      </m:e>
                      <m:sub>
                        <m:r>
                          <a:rPr lang="en-GB" b="1" i="1" smtClean="0">
                            <a:latin typeface="+mj-lt"/>
                          </a:rPr>
                          <m:t>𝒕</m:t>
                        </m:r>
                      </m:sub>
                    </m:sSub>
                    <m:r>
                      <a:rPr lang="en-GB" b="1" i="1">
                        <a:latin typeface="+mj-lt"/>
                      </a:rPr>
                      <m:t>=</m:t>
                    </m:r>
                    <m:r>
                      <a:rPr lang="en-GB" b="1" i="1">
                        <a:latin typeface="+mj-lt"/>
                      </a:rPr>
                      <m:t>𝜹</m:t>
                    </m:r>
                    <m:sSub>
                      <m:sSubPr>
                        <m:ctrlPr>
                          <a:rPr lang="en-GB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b="1" i="1">
                            <a:latin typeface="+mj-lt"/>
                          </a:rPr>
                          <m:t>𝒁</m:t>
                        </m:r>
                      </m:e>
                      <m:sub>
                        <m:r>
                          <a:rPr lang="en-GB" b="1" i="1">
                            <a:latin typeface="+mj-lt"/>
                          </a:rPr>
                          <m:t>𝒕</m:t>
                        </m:r>
                        <m:r>
                          <a:rPr lang="en-GB" b="1" i="1">
                            <a:latin typeface="+mj-lt"/>
                          </a:rPr>
                          <m:t>−</m:t>
                        </m:r>
                        <m:r>
                          <a:rPr lang="en-GB" b="1" i="1">
                            <a:latin typeface="+mj-lt"/>
                          </a:rPr>
                          <m:t>𝟏</m:t>
                        </m:r>
                      </m:sub>
                    </m:sSub>
                    <m:r>
                      <a:rPr lang="en-GB" b="1" i="1">
                        <a:latin typeface="+mj-lt"/>
                      </a:rPr>
                      <m:t>+</m:t>
                    </m:r>
                    <m:sSub>
                      <m:sSubPr>
                        <m:ctrlPr>
                          <a:rPr lang="en-GB" b="1" i="1">
                            <a:latin typeface="+mj-lt"/>
                          </a:rPr>
                        </m:ctrlPr>
                      </m:sSubPr>
                      <m:e>
                        <m:r>
                          <a:rPr lang="en-GB" b="1" i="1">
                            <a:latin typeface="+mj-lt"/>
                          </a:rPr>
                          <m:t>𝒖</m:t>
                        </m:r>
                      </m:e>
                      <m:sub>
                        <m:r>
                          <a:rPr lang="en-GB" b="1" i="1">
                            <a:latin typeface="+mj-lt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GB" b="1" dirty="0">
                    <a:latin typeface="+mj-lt"/>
                  </a:rPr>
                  <a:t> 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0675E9-A6C5-4603-BDDE-06F2C780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926" y="936871"/>
                <a:ext cx="3423822" cy="2052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>
            <a:extLst>
              <a:ext uri="{FF2B5EF4-FFF2-40B4-BE49-F238E27FC236}">
                <a16:creationId xmlns:a16="http://schemas.microsoft.com/office/drawing/2014/main" id="{A225DEA7-B078-4D99-BADE-2883C0D42867}"/>
              </a:ext>
            </a:extLst>
          </p:cNvPr>
          <p:cNvSpPr/>
          <p:nvPr/>
        </p:nvSpPr>
        <p:spPr>
          <a:xfrm>
            <a:off x="4592548" y="700203"/>
            <a:ext cx="2001313" cy="683088"/>
          </a:xfrm>
          <a:prstGeom prst="arc">
            <a:avLst>
              <a:gd name="adj1" fmla="val 1093928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3CFF0207-95B5-440F-AA31-71DD532D1BCB}"/>
              </a:ext>
            </a:extLst>
          </p:cNvPr>
          <p:cNvSpPr/>
          <p:nvPr/>
        </p:nvSpPr>
        <p:spPr>
          <a:xfrm flipV="1">
            <a:off x="1378039" y="2098337"/>
            <a:ext cx="5215822" cy="985622"/>
          </a:xfrm>
          <a:prstGeom prst="arc">
            <a:avLst>
              <a:gd name="adj1" fmla="val 10944004"/>
              <a:gd name="adj2" fmla="val 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37F705-51AB-44A5-904A-4532AA690457}"/>
              </a:ext>
            </a:extLst>
          </p:cNvPr>
          <p:cNvSpPr txBox="1">
            <a:spLocks/>
          </p:cNvSpPr>
          <p:nvPr/>
        </p:nvSpPr>
        <p:spPr>
          <a:xfrm>
            <a:off x="773544" y="2082162"/>
            <a:ext cx="9044709" cy="2442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en-GB" sz="12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24356-4182-4AFF-AED3-7DDA04D62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410" y="377756"/>
            <a:ext cx="6601638" cy="4263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5791D8-4C77-49C7-AB0D-D6D9CA062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441" y="4763788"/>
            <a:ext cx="5883243" cy="19510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3FAF04-749E-4D9A-AE68-02FC1B8038E8}"/>
              </a:ext>
            </a:extLst>
          </p:cNvPr>
          <p:cNvSpPr/>
          <p:nvPr/>
        </p:nvSpPr>
        <p:spPr>
          <a:xfrm>
            <a:off x="5627685" y="4879931"/>
            <a:ext cx="2879678" cy="509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520FF8E-FEAC-4CCA-B496-2FCC2003702D}"/>
              </a:ext>
            </a:extLst>
          </p:cNvPr>
          <p:cNvCxnSpPr>
            <a:cxnSpLocks/>
          </p:cNvCxnSpPr>
          <p:nvPr/>
        </p:nvCxnSpPr>
        <p:spPr>
          <a:xfrm rot="10800000">
            <a:off x="5551999" y="3676017"/>
            <a:ext cx="801156" cy="732320"/>
          </a:xfrm>
          <a:prstGeom prst="bentConnector3">
            <a:avLst>
              <a:gd name="adj1" fmla="val 383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BDDCF9-E974-40D3-A75B-3939B8D271A8}"/>
              </a:ext>
            </a:extLst>
          </p:cNvPr>
          <p:cNvSpPr txBox="1"/>
          <p:nvPr/>
        </p:nvSpPr>
        <p:spPr>
          <a:xfrm>
            <a:off x="5551998" y="3122467"/>
            <a:ext cx="89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Rejection region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A9ED93-9F6A-4D71-A354-4E9F30312608}"/>
              </a:ext>
            </a:extLst>
          </p:cNvPr>
          <p:cNvSpPr/>
          <p:nvPr/>
        </p:nvSpPr>
        <p:spPr>
          <a:xfrm>
            <a:off x="6918131" y="5235382"/>
            <a:ext cx="298785" cy="178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8DCE1B-B867-4B6F-A4A3-1E73F274971C}"/>
                  </a:ext>
                </a:extLst>
              </p:cNvPr>
              <p:cNvSpPr txBox="1"/>
              <p:nvPr/>
            </p:nvSpPr>
            <p:spPr>
              <a:xfrm>
                <a:off x="193183" y="587219"/>
                <a:ext cx="3839705" cy="1285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	   The test framework: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&lt;0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8DCE1B-B867-4B6F-A4A3-1E73F2749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3" y="587219"/>
                <a:ext cx="3839705" cy="1285480"/>
              </a:xfrm>
              <a:prstGeom prst="rect">
                <a:avLst/>
              </a:prstGeom>
              <a:blipFill>
                <a:blip r:embed="rId4"/>
                <a:stretch>
                  <a:fillRect t="-3791" r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5A6CADD-34EE-481E-B956-FDB49ABB2823}"/>
              </a:ext>
            </a:extLst>
          </p:cNvPr>
          <p:cNvSpPr/>
          <p:nvPr/>
        </p:nvSpPr>
        <p:spPr>
          <a:xfrm>
            <a:off x="1184856" y="377756"/>
            <a:ext cx="2949262" cy="181165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626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979</Words>
  <Application>Microsoft Office PowerPoint</Application>
  <PresentationFormat>Widescreen</PresentationFormat>
  <Paragraphs>98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9. Unit Roots</vt:lpstr>
      <vt:lpstr>9.1. Stationarity, stochastic and deterministic trends</vt:lpstr>
      <vt:lpstr>PowerPoint Presentation</vt:lpstr>
      <vt:lpstr>PowerPoint Presentation</vt:lpstr>
      <vt:lpstr>PowerPoint Presentation</vt:lpstr>
      <vt:lpstr>Take the right differences, if you should…</vt:lpstr>
      <vt:lpstr>9.2. Limit distributions for UR testing</vt:lpstr>
      <vt:lpstr>9.3. Three UR tests</vt:lpstr>
      <vt:lpstr>PowerPoint Presentation</vt:lpstr>
      <vt:lpstr>9.4. Augmented Dickey Fuller (ADF) tests</vt:lpstr>
      <vt:lpstr>Stochastic trends (UR) vs deterministic trends</vt:lpstr>
      <vt:lpstr>Interpreting Eviews outputs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Unit Roots</dc:title>
  <dc:creator>Nuno Crato</dc:creator>
  <cp:lastModifiedBy>Nuno Crato</cp:lastModifiedBy>
  <cp:revision>38</cp:revision>
  <dcterms:created xsi:type="dcterms:W3CDTF">2020-03-19T22:12:21Z</dcterms:created>
  <dcterms:modified xsi:type="dcterms:W3CDTF">2020-03-20T21:56:00Z</dcterms:modified>
</cp:coreProperties>
</file>